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7" r:id="rId1"/>
  </p:sldMasterIdLst>
  <p:notesMasterIdLst>
    <p:notesMasterId r:id="rId181"/>
  </p:notesMasterIdLst>
  <p:sldIdLst>
    <p:sldId id="256" r:id="rId2"/>
    <p:sldId id="337" r:id="rId3"/>
    <p:sldId id="1589" r:id="rId4"/>
    <p:sldId id="1590" r:id="rId5"/>
    <p:sldId id="1591" r:id="rId6"/>
    <p:sldId id="1592" r:id="rId7"/>
    <p:sldId id="1593" r:id="rId8"/>
    <p:sldId id="1594" r:id="rId9"/>
    <p:sldId id="1595" r:id="rId10"/>
    <p:sldId id="1596" r:id="rId11"/>
    <p:sldId id="1597" r:id="rId12"/>
    <p:sldId id="1598" r:id="rId13"/>
    <p:sldId id="1599" r:id="rId14"/>
    <p:sldId id="1600" r:id="rId15"/>
    <p:sldId id="1601" r:id="rId16"/>
    <p:sldId id="1602" r:id="rId17"/>
    <p:sldId id="1603" r:id="rId18"/>
    <p:sldId id="1604" r:id="rId19"/>
    <p:sldId id="1605" r:id="rId20"/>
    <p:sldId id="1606" r:id="rId21"/>
    <p:sldId id="1607" r:id="rId22"/>
    <p:sldId id="1608" r:id="rId23"/>
    <p:sldId id="1609" r:id="rId24"/>
    <p:sldId id="1610" r:id="rId25"/>
    <p:sldId id="1611" r:id="rId26"/>
    <p:sldId id="1612" r:id="rId27"/>
    <p:sldId id="1613" r:id="rId28"/>
    <p:sldId id="1614" r:id="rId29"/>
    <p:sldId id="1615" r:id="rId30"/>
    <p:sldId id="1705" r:id="rId31"/>
    <p:sldId id="1706" r:id="rId32"/>
    <p:sldId id="1707" r:id="rId33"/>
    <p:sldId id="1708" r:id="rId34"/>
    <p:sldId id="1709" r:id="rId35"/>
    <p:sldId id="1710" r:id="rId36"/>
    <p:sldId id="1711" r:id="rId37"/>
    <p:sldId id="1712" r:id="rId38"/>
    <p:sldId id="1713" r:id="rId39"/>
    <p:sldId id="1731" r:id="rId40"/>
    <p:sldId id="1732" r:id="rId41"/>
    <p:sldId id="1733" r:id="rId42"/>
    <p:sldId id="1734" r:id="rId43"/>
    <p:sldId id="1735" r:id="rId44"/>
    <p:sldId id="1746" r:id="rId45"/>
    <p:sldId id="1747" r:id="rId46"/>
    <p:sldId id="1616" r:id="rId47"/>
    <p:sldId id="1617" r:id="rId48"/>
    <p:sldId id="1618" r:id="rId49"/>
    <p:sldId id="1619" r:id="rId50"/>
    <p:sldId id="1621" r:id="rId51"/>
    <p:sldId id="1622" r:id="rId52"/>
    <p:sldId id="1624" r:id="rId53"/>
    <p:sldId id="1625" r:id="rId54"/>
    <p:sldId id="1626" r:id="rId55"/>
    <p:sldId id="1627" r:id="rId56"/>
    <p:sldId id="1628" r:id="rId57"/>
    <p:sldId id="1623" r:id="rId58"/>
    <p:sldId id="1629" r:id="rId59"/>
    <p:sldId id="1630" r:id="rId60"/>
    <p:sldId id="1631" r:id="rId61"/>
    <p:sldId id="1632" r:id="rId62"/>
    <p:sldId id="1633" r:id="rId63"/>
    <p:sldId id="1634" r:id="rId64"/>
    <p:sldId id="1635" r:id="rId65"/>
    <p:sldId id="1636" r:id="rId66"/>
    <p:sldId id="1637" r:id="rId67"/>
    <p:sldId id="1638" r:id="rId68"/>
    <p:sldId id="1639" r:id="rId69"/>
    <p:sldId id="1682" r:id="rId70"/>
    <p:sldId id="1640" r:id="rId71"/>
    <p:sldId id="1641" r:id="rId72"/>
    <p:sldId id="1683" r:id="rId73"/>
    <p:sldId id="1642" r:id="rId74"/>
    <p:sldId id="1643" r:id="rId75"/>
    <p:sldId id="1644" r:id="rId76"/>
    <p:sldId id="1645" r:id="rId77"/>
    <p:sldId id="1652" r:id="rId78"/>
    <p:sldId id="1646" r:id="rId79"/>
    <p:sldId id="1647" r:id="rId80"/>
    <p:sldId id="1648" r:id="rId81"/>
    <p:sldId id="1649" r:id="rId82"/>
    <p:sldId id="1650" r:id="rId83"/>
    <p:sldId id="1651" r:id="rId84"/>
    <p:sldId id="1653" r:id="rId85"/>
    <p:sldId id="1654" r:id="rId86"/>
    <p:sldId id="1655" r:id="rId87"/>
    <p:sldId id="1656" r:id="rId88"/>
    <p:sldId id="1657" r:id="rId89"/>
    <p:sldId id="1658" r:id="rId90"/>
    <p:sldId id="1659" r:id="rId91"/>
    <p:sldId id="1660" r:id="rId92"/>
    <p:sldId id="1661" r:id="rId93"/>
    <p:sldId id="1664" r:id="rId94"/>
    <p:sldId id="1665" r:id="rId95"/>
    <p:sldId id="1666" r:id="rId96"/>
    <p:sldId id="1667" r:id="rId97"/>
    <p:sldId id="1669" r:id="rId98"/>
    <p:sldId id="1668" r:id="rId99"/>
    <p:sldId id="1685" r:id="rId100"/>
    <p:sldId id="1671" r:id="rId101"/>
    <p:sldId id="1672" r:id="rId102"/>
    <p:sldId id="1670" r:id="rId103"/>
    <p:sldId id="1674" r:id="rId104"/>
    <p:sldId id="1675" r:id="rId105"/>
    <p:sldId id="1676" r:id="rId106"/>
    <p:sldId id="1678" r:id="rId107"/>
    <p:sldId id="1679" r:id="rId108"/>
    <p:sldId id="1680" r:id="rId109"/>
    <p:sldId id="1681" r:id="rId110"/>
    <p:sldId id="1684" r:id="rId111"/>
    <p:sldId id="1686" r:id="rId112"/>
    <p:sldId id="1687" r:id="rId113"/>
    <p:sldId id="1688" r:id="rId114"/>
    <p:sldId id="1689" r:id="rId115"/>
    <p:sldId id="1690" r:id="rId116"/>
    <p:sldId id="1691" r:id="rId117"/>
    <p:sldId id="1692" r:id="rId118"/>
    <p:sldId id="1693" r:id="rId119"/>
    <p:sldId id="1694" r:id="rId120"/>
    <p:sldId id="1695" r:id="rId121"/>
    <p:sldId id="1696" r:id="rId122"/>
    <p:sldId id="1697" r:id="rId123"/>
    <p:sldId id="1698" r:id="rId124"/>
    <p:sldId id="1699" r:id="rId125"/>
    <p:sldId id="1700" r:id="rId126"/>
    <p:sldId id="1701" r:id="rId127"/>
    <p:sldId id="1702" r:id="rId128"/>
    <p:sldId id="1703" r:id="rId129"/>
    <p:sldId id="1704" r:id="rId130"/>
    <p:sldId id="1714" r:id="rId131"/>
    <p:sldId id="1715" r:id="rId132"/>
    <p:sldId id="1716" r:id="rId133"/>
    <p:sldId id="1717" r:id="rId134"/>
    <p:sldId id="1718" r:id="rId135"/>
    <p:sldId id="1719" r:id="rId136"/>
    <p:sldId id="1720" r:id="rId137"/>
    <p:sldId id="1721" r:id="rId138"/>
    <p:sldId id="1722" r:id="rId139"/>
    <p:sldId id="1723" r:id="rId140"/>
    <p:sldId id="1724" r:id="rId141"/>
    <p:sldId id="1725" r:id="rId142"/>
    <p:sldId id="1726" r:id="rId143"/>
    <p:sldId id="1727" r:id="rId144"/>
    <p:sldId id="1728" r:id="rId145"/>
    <p:sldId id="1729" r:id="rId146"/>
    <p:sldId id="1730" r:id="rId147"/>
    <p:sldId id="1736" r:id="rId148"/>
    <p:sldId id="1737" r:id="rId149"/>
    <p:sldId id="1738" r:id="rId150"/>
    <p:sldId id="1739" r:id="rId151"/>
    <p:sldId id="1740" r:id="rId152"/>
    <p:sldId id="1741" r:id="rId153"/>
    <p:sldId id="1742" r:id="rId154"/>
    <p:sldId id="1743" r:id="rId155"/>
    <p:sldId id="1744" r:id="rId156"/>
    <p:sldId id="1745" r:id="rId157"/>
    <p:sldId id="1748" r:id="rId158"/>
    <p:sldId id="1749" r:id="rId159"/>
    <p:sldId id="1750" r:id="rId160"/>
    <p:sldId id="1751" r:id="rId161"/>
    <p:sldId id="1752" r:id="rId162"/>
    <p:sldId id="1753" r:id="rId163"/>
    <p:sldId id="1754" r:id="rId164"/>
    <p:sldId id="1755" r:id="rId165"/>
    <p:sldId id="1756" r:id="rId166"/>
    <p:sldId id="1757" r:id="rId167"/>
    <p:sldId id="1758" r:id="rId168"/>
    <p:sldId id="1759" r:id="rId169"/>
    <p:sldId id="1760" r:id="rId170"/>
    <p:sldId id="1761" r:id="rId171"/>
    <p:sldId id="1762" r:id="rId172"/>
    <p:sldId id="1763" r:id="rId173"/>
    <p:sldId id="1764" r:id="rId174"/>
    <p:sldId id="1765" r:id="rId175"/>
    <p:sldId id="1767" r:id="rId176"/>
    <p:sldId id="1766" r:id="rId177"/>
    <p:sldId id="1768" r:id="rId178"/>
    <p:sldId id="286" r:id="rId179"/>
    <p:sldId id="309" r:id="rId180"/>
  </p:sldIdLst>
  <p:sldSz cx="9144000" cy="5143500" type="screen16x9"/>
  <p:notesSz cx="6858000" cy="9144000"/>
  <p:custDataLst>
    <p:tags r:id="rId18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001A"/>
    <a:srgbClr val="264457"/>
    <a:srgbClr val="0045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1" autoAdjust="0"/>
    <p:restoredTop sz="90194" autoAdjust="0"/>
  </p:normalViewPr>
  <p:slideViewPr>
    <p:cSldViewPr>
      <p:cViewPr varScale="1">
        <p:scale>
          <a:sx n="86" d="100"/>
          <a:sy n="86" d="100"/>
        </p:scale>
        <p:origin x="948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tags" Target="tags/tag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viewProps" Target="view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tableStyles" Target="tableStyle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svg"/><Relationship Id="rId3" Type="http://schemas.openxmlformats.org/officeDocument/2006/relationships/image" Target="../media/image73.png"/><Relationship Id="rId7" Type="http://schemas.openxmlformats.org/officeDocument/2006/relationships/image" Target="../media/image77.png"/><Relationship Id="rId2" Type="http://schemas.openxmlformats.org/officeDocument/2006/relationships/image" Target="../media/image72.svg"/><Relationship Id="rId1" Type="http://schemas.openxmlformats.org/officeDocument/2006/relationships/image" Target="../media/image71.png"/><Relationship Id="rId6" Type="http://schemas.openxmlformats.org/officeDocument/2006/relationships/image" Target="../media/image76.svg"/><Relationship Id="rId5" Type="http://schemas.openxmlformats.org/officeDocument/2006/relationships/image" Target="../media/image75.png"/><Relationship Id="rId4" Type="http://schemas.openxmlformats.org/officeDocument/2006/relationships/image" Target="../media/image7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svg"/><Relationship Id="rId3" Type="http://schemas.openxmlformats.org/officeDocument/2006/relationships/image" Target="../media/image73.png"/><Relationship Id="rId7" Type="http://schemas.openxmlformats.org/officeDocument/2006/relationships/image" Target="../media/image77.png"/><Relationship Id="rId2" Type="http://schemas.openxmlformats.org/officeDocument/2006/relationships/image" Target="../media/image72.svg"/><Relationship Id="rId1" Type="http://schemas.openxmlformats.org/officeDocument/2006/relationships/image" Target="../media/image71.png"/><Relationship Id="rId6" Type="http://schemas.openxmlformats.org/officeDocument/2006/relationships/image" Target="../media/image76.svg"/><Relationship Id="rId5" Type="http://schemas.openxmlformats.org/officeDocument/2006/relationships/image" Target="../media/image75.png"/><Relationship Id="rId4" Type="http://schemas.openxmlformats.org/officeDocument/2006/relationships/image" Target="../media/image7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9D57C2-61F3-4CAE-86FC-9877568750F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FC8F0B3C-8A58-47FA-8323-5043B0CB397D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i="0" baseline="0"/>
            <a:t>Seja “CURIOSO”:</a:t>
          </a:r>
          <a:endParaRPr lang="en-US"/>
        </a:p>
      </dgm:t>
    </dgm:pt>
    <dgm:pt modelId="{769DC76B-6F2A-4260-AE9D-F7EFAF973361}" type="parTrans" cxnId="{6D063D09-D93B-4F5B-A496-8C37E7AE8A40}">
      <dgm:prSet/>
      <dgm:spPr/>
      <dgm:t>
        <a:bodyPr/>
        <a:lstStyle/>
        <a:p>
          <a:endParaRPr lang="en-US"/>
        </a:p>
      </dgm:t>
    </dgm:pt>
    <dgm:pt modelId="{50393804-0EB8-4DA2-8362-9CAEC9D517C8}" type="sibTrans" cxnId="{6D063D09-D93B-4F5B-A496-8C37E7AE8A40}">
      <dgm:prSet/>
      <dgm:spPr/>
      <dgm:t>
        <a:bodyPr/>
        <a:lstStyle/>
        <a:p>
          <a:endParaRPr lang="en-US"/>
        </a:p>
      </dgm:t>
    </dgm:pt>
    <dgm:pt modelId="{7B8E209C-1EAE-4ED5-A16E-824A4633C996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i="0" baseline="0"/>
            <a:t>Procure revisar o que foi estudado.</a:t>
          </a:r>
          <a:endParaRPr lang="en-US"/>
        </a:p>
      </dgm:t>
    </dgm:pt>
    <dgm:pt modelId="{A3E78D3E-A3C4-4F28-AFEB-A5F403B1C740}" type="parTrans" cxnId="{3510E3DD-F3D4-47DF-9080-284628E128C6}">
      <dgm:prSet/>
      <dgm:spPr/>
      <dgm:t>
        <a:bodyPr/>
        <a:lstStyle/>
        <a:p>
          <a:endParaRPr lang="en-US"/>
        </a:p>
      </dgm:t>
    </dgm:pt>
    <dgm:pt modelId="{71FD8C1B-6EFC-4AED-B827-822BDA0201E9}" type="sibTrans" cxnId="{3510E3DD-F3D4-47DF-9080-284628E128C6}">
      <dgm:prSet/>
      <dgm:spPr/>
      <dgm:t>
        <a:bodyPr/>
        <a:lstStyle/>
        <a:p>
          <a:endParaRPr lang="en-US"/>
        </a:p>
      </dgm:t>
    </dgm:pt>
    <dgm:pt modelId="{A2916A62-D766-4461-A178-1EFC97167569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i="0" baseline="0"/>
            <a:t>Pesquise as referências bibliográficas.</a:t>
          </a:r>
          <a:endParaRPr lang="en-US"/>
        </a:p>
      </dgm:t>
    </dgm:pt>
    <dgm:pt modelId="{83EB45F2-0D6F-470F-86DB-7BB570D17FA2}" type="parTrans" cxnId="{35B67026-F611-4A29-A93B-5A2DD835D513}">
      <dgm:prSet/>
      <dgm:spPr/>
      <dgm:t>
        <a:bodyPr/>
        <a:lstStyle/>
        <a:p>
          <a:endParaRPr lang="en-US"/>
        </a:p>
      </dgm:t>
    </dgm:pt>
    <dgm:pt modelId="{10631BDC-3D0F-4B24-94FA-17E4C15FF263}" type="sibTrans" cxnId="{35B67026-F611-4A29-A93B-5A2DD835D513}">
      <dgm:prSet/>
      <dgm:spPr/>
      <dgm:t>
        <a:bodyPr/>
        <a:lstStyle/>
        <a:p>
          <a:endParaRPr lang="en-US"/>
        </a:p>
      </dgm:t>
    </dgm:pt>
    <dgm:pt modelId="{21676AC3-652C-4BE3-A44C-AE6CA3B20F92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i="0" baseline="0"/>
            <a:t>Seja “ANTENADO”:</a:t>
          </a:r>
          <a:endParaRPr lang="en-US"/>
        </a:p>
      </dgm:t>
    </dgm:pt>
    <dgm:pt modelId="{1A355A3A-AB27-4E1A-981A-9EB5BF5E9B38}" type="parTrans" cxnId="{AE57490F-EBCD-4B7E-9835-45BF93C692F8}">
      <dgm:prSet/>
      <dgm:spPr/>
      <dgm:t>
        <a:bodyPr/>
        <a:lstStyle/>
        <a:p>
          <a:endParaRPr lang="en-US"/>
        </a:p>
      </dgm:t>
    </dgm:pt>
    <dgm:pt modelId="{98742E9E-3041-4FBB-AC7D-C5FBCC673AB2}" type="sibTrans" cxnId="{AE57490F-EBCD-4B7E-9835-45BF93C692F8}">
      <dgm:prSet/>
      <dgm:spPr/>
      <dgm:t>
        <a:bodyPr/>
        <a:lstStyle/>
        <a:p>
          <a:endParaRPr lang="en-US"/>
        </a:p>
      </dgm:t>
    </dgm:pt>
    <dgm:pt modelId="{4C8423CC-6F7D-47A0-A773-FFCA73249215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i="0" baseline="0"/>
            <a:t>Leia a próxima aula.</a:t>
          </a:r>
          <a:endParaRPr lang="en-US"/>
        </a:p>
      </dgm:t>
    </dgm:pt>
    <dgm:pt modelId="{D702CE2D-2F14-4040-AD11-A447CCD3C88B}" type="parTrans" cxnId="{A3F4AF06-8053-4928-8E2E-EA56353407DF}">
      <dgm:prSet/>
      <dgm:spPr/>
      <dgm:t>
        <a:bodyPr/>
        <a:lstStyle/>
        <a:p>
          <a:endParaRPr lang="en-US"/>
        </a:p>
      </dgm:t>
    </dgm:pt>
    <dgm:pt modelId="{CCED54B8-04EC-4F32-9743-DB67A9E077E5}" type="sibTrans" cxnId="{A3F4AF06-8053-4928-8E2E-EA56353407DF}">
      <dgm:prSet/>
      <dgm:spPr/>
      <dgm:t>
        <a:bodyPr/>
        <a:lstStyle/>
        <a:p>
          <a:endParaRPr lang="en-US"/>
        </a:p>
      </dgm:t>
    </dgm:pt>
    <dgm:pt modelId="{590F70B6-D6B5-4975-9AE5-49D2F4D1D133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i="0" baseline="0"/>
            <a:t>Seja “COLABORATIVO”:</a:t>
          </a:r>
          <a:endParaRPr lang="en-US"/>
        </a:p>
      </dgm:t>
    </dgm:pt>
    <dgm:pt modelId="{9B1AA533-7BBB-4330-833B-F6C60DF4B850}" type="parTrans" cxnId="{A29DE1B4-10AD-4D20-8689-F66569CA09AA}">
      <dgm:prSet/>
      <dgm:spPr/>
      <dgm:t>
        <a:bodyPr/>
        <a:lstStyle/>
        <a:p>
          <a:endParaRPr lang="en-US"/>
        </a:p>
      </dgm:t>
    </dgm:pt>
    <dgm:pt modelId="{C0E5B698-2621-4CB9-AA21-CB1D7CBC2117}" type="sibTrans" cxnId="{A29DE1B4-10AD-4D20-8689-F66569CA09AA}">
      <dgm:prSet/>
      <dgm:spPr/>
      <dgm:t>
        <a:bodyPr/>
        <a:lstStyle/>
        <a:p>
          <a:endParaRPr lang="en-US"/>
        </a:p>
      </dgm:t>
    </dgm:pt>
    <dgm:pt modelId="{BC866F93-7D18-47AD-825F-9B6CB5D71D75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i="0" baseline="0"/>
            <a:t>Traga assuntos relevantes para a sala de aula.</a:t>
          </a:r>
          <a:endParaRPr lang="en-US"/>
        </a:p>
      </dgm:t>
    </dgm:pt>
    <dgm:pt modelId="{ACD705D7-982E-413C-8DB8-B4D657C5DD28}" type="parTrans" cxnId="{7CF23040-3A80-47BD-B737-83067071B3A9}">
      <dgm:prSet/>
      <dgm:spPr/>
      <dgm:t>
        <a:bodyPr/>
        <a:lstStyle/>
        <a:p>
          <a:endParaRPr lang="en-US"/>
        </a:p>
      </dgm:t>
    </dgm:pt>
    <dgm:pt modelId="{804EEBC7-D4EC-4D0D-9DA4-7BE710600893}" type="sibTrans" cxnId="{7CF23040-3A80-47BD-B737-83067071B3A9}">
      <dgm:prSet/>
      <dgm:spPr/>
      <dgm:t>
        <a:bodyPr/>
        <a:lstStyle/>
        <a:p>
          <a:endParaRPr lang="en-US"/>
        </a:p>
      </dgm:t>
    </dgm:pt>
    <dgm:pt modelId="{A9E2C06A-4806-4EF5-9F6C-D48E3B54B070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i="0" baseline="0"/>
            <a:t>Participe da aula.</a:t>
          </a:r>
          <a:endParaRPr lang="en-US"/>
        </a:p>
      </dgm:t>
    </dgm:pt>
    <dgm:pt modelId="{3EC038EF-AADC-4A5D-A410-285DDB9E0835}" type="parTrans" cxnId="{231A304B-AA6D-4B28-BBA9-00F5E63B5F66}">
      <dgm:prSet/>
      <dgm:spPr/>
      <dgm:t>
        <a:bodyPr/>
        <a:lstStyle/>
        <a:p>
          <a:endParaRPr lang="en-US"/>
        </a:p>
      </dgm:t>
    </dgm:pt>
    <dgm:pt modelId="{CEABC5CC-9285-473E-B98A-2D7CF517ADF4}" type="sibTrans" cxnId="{231A304B-AA6D-4B28-BBA9-00F5E63B5F66}">
      <dgm:prSet/>
      <dgm:spPr/>
      <dgm:t>
        <a:bodyPr/>
        <a:lstStyle/>
        <a:p>
          <a:endParaRPr lang="en-US"/>
        </a:p>
      </dgm:t>
    </dgm:pt>
    <dgm:pt modelId="{1B556537-03F5-400E-8592-C5AA4BF91D67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i="0" baseline="0"/>
            <a:t>Proponha discussões relevantes sobre o conteúdo.</a:t>
          </a:r>
          <a:endParaRPr lang="en-US"/>
        </a:p>
      </dgm:t>
    </dgm:pt>
    <dgm:pt modelId="{1051E03D-180B-4D6D-A9CA-45AB8CF06F87}" type="parTrans" cxnId="{F350665C-7F2D-4AB4-8AF0-AF42DF4961B3}">
      <dgm:prSet/>
      <dgm:spPr/>
      <dgm:t>
        <a:bodyPr/>
        <a:lstStyle/>
        <a:p>
          <a:endParaRPr lang="en-US"/>
        </a:p>
      </dgm:t>
    </dgm:pt>
    <dgm:pt modelId="{9BBC677B-C154-40F8-9FC3-88BB50A82C4F}" type="sibTrans" cxnId="{F350665C-7F2D-4AB4-8AF0-AF42DF4961B3}">
      <dgm:prSet/>
      <dgm:spPr/>
      <dgm:t>
        <a:bodyPr/>
        <a:lstStyle/>
        <a:p>
          <a:endParaRPr lang="en-US"/>
        </a:p>
      </dgm:t>
    </dgm:pt>
    <dgm:pt modelId="{F35E6337-0349-463E-8D59-7597ED34F533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i="0" baseline="0"/>
            <a:t>Prof. Ms. Wilson Lourenço</a:t>
          </a:r>
          <a:endParaRPr lang="en-US"/>
        </a:p>
      </dgm:t>
    </dgm:pt>
    <dgm:pt modelId="{49CCBD71-3A2C-4816-A850-9716E9B3EC4F}" type="parTrans" cxnId="{FFF05B42-8B6B-4D5B-B48D-CFD6AE4ADC95}">
      <dgm:prSet/>
      <dgm:spPr/>
      <dgm:t>
        <a:bodyPr/>
        <a:lstStyle/>
        <a:p>
          <a:endParaRPr lang="en-US"/>
        </a:p>
      </dgm:t>
    </dgm:pt>
    <dgm:pt modelId="{AA16D9A3-2AAC-4446-AB1F-22633E5BDC08}" type="sibTrans" cxnId="{FFF05B42-8B6B-4D5B-B48D-CFD6AE4ADC95}">
      <dgm:prSet/>
      <dgm:spPr/>
      <dgm:t>
        <a:bodyPr/>
        <a:lstStyle/>
        <a:p>
          <a:endParaRPr lang="en-US"/>
        </a:p>
      </dgm:t>
    </dgm:pt>
    <dgm:pt modelId="{E54BC2A6-3BF8-42DA-B2E4-6941BFB43468}" type="pres">
      <dgm:prSet presAssocID="{E19D57C2-61F3-4CAE-86FC-9877568750F2}" presName="root" presStyleCnt="0">
        <dgm:presLayoutVars>
          <dgm:dir/>
          <dgm:resizeHandles val="exact"/>
        </dgm:presLayoutVars>
      </dgm:prSet>
      <dgm:spPr/>
    </dgm:pt>
    <dgm:pt modelId="{E7031F54-44EF-492F-A7D8-5855C2483882}" type="pres">
      <dgm:prSet presAssocID="{FC8F0B3C-8A58-47FA-8323-5043B0CB397D}" presName="compNode" presStyleCnt="0"/>
      <dgm:spPr/>
    </dgm:pt>
    <dgm:pt modelId="{F571DAC3-D789-4DA4-B3A6-2C95466D059F}" type="pres">
      <dgm:prSet presAssocID="{FC8F0B3C-8A58-47FA-8323-5043B0CB397D}" presName="bgRect" presStyleLbl="bgShp" presStyleIdx="0" presStyleCnt="4"/>
      <dgm:spPr/>
    </dgm:pt>
    <dgm:pt modelId="{BF95EC1D-C44F-4CE2-9478-F64D3C86E435}" type="pres">
      <dgm:prSet presAssocID="{FC8F0B3C-8A58-47FA-8323-5043B0CB397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33FAD64F-76ED-4F72-AF48-40898DF5F11D}" type="pres">
      <dgm:prSet presAssocID="{FC8F0B3C-8A58-47FA-8323-5043B0CB397D}" presName="spaceRect" presStyleCnt="0"/>
      <dgm:spPr/>
    </dgm:pt>
    <dgm:pt modelId="{0EA88FF3-8A29-4C94-9004-F76BFA363316}" type="pres">
      <dgm:prSet presAssocID="{FC8F0B3C-8A58-47FA-8323-5043B0CB397D}" presName="parTx" presStyleLbl="revTx" presStyleIdx="0" presStyleCnt="7">
        <dgm:presLayoutVars>
          <dgm:chMax val="0"/>
          <dgm:chPref val="0"/>
        </dgm:presLayoutVars>
      </dgm:prSet>
      <dgm:spPr/>
    </dgm:pt>
    <dgm:pt modelId="{E8390496-05C3-4EFA-B2D7-56FDDEA47C53}" type="pres">
      <dgm:prSet presAssocID="{FC8F0B3C-8A58-47FA-8323-5043B0CB397D}" presName="desTx" presStyleLbl="revTx" presStyleIdx="1" presStyleCnt="7">
        <dgm:presLayoutVars/>
      </dgm:prSet>
      <dgm:spPr/>
    </dgm:pt>
    <dgm:pt modelId="{36586E29-B123-4438-9F6D-C4E989ED0E2E}" type="pres">
      <dgm:prSet presAssocID="{50393804-0EB8-4DA2-8362-9CAEC9D517C8}" presName="sibTrans" presStyleCnt="0"/>
      <dgm:spPr/>
    </dgm:pt>
    <dgm:pt modelId="{99BAA1A5-DD9F-4B7B-81DF-30CA31C71343}" type="pres">
      <dgm:prSet presAssocID="{21676AC3-652C-4BE3-A44C-AE6CA3B20F92}" presName="compNode" presStyleCnt="0"/>
      <dgm:spPr/>
    </dgm:pt>
    <dgm:pt modelId="{8DBF959C-2B85-43F3-A666-67490181D6AA}" type="pres">
      <dgm:prSet presAssocID="{21676AC3-652C-4BE3-A44C-AE6CA3B20F92}" presName="bgRect" presStyleLbl="bgShp" presStyleIdx="1" presStyleCnt="4"/>
      <dgm:spPr/>
    </dgm:pt>
    <dgm:pt modelId="{730BD866-6034-46A8-A5CB-BA65ED704B78}" type="pres">
      <dgm:prSet presAssocID="{21676AC3-652C-4BE3-A44C-AE6CA3B20F9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09E7BCE8-62F9-4640-9F24-FBA46CFA8D5D}" type="pres">
      <dgm:prSet presAssocID="{21676AC3-652C-4BE3-A44C-AE6CA3B20F92}" presName="spaceRect" presStyleCnt="0"/>
      <dgm:spPr/>
    </dgm:pt>
    <dgm:pt modelId="{DD0E11F9-E82A-4F7F-B25D-B726E336AB00}" type="pres">
      <dgm:prSet presAssocID="{21676AC3-652C-4BE3-A44C-AE6CA3B20F92}" presName="parTx" presStyleLbl="revTx" presStyleIdx="2" presStyleCnt="7">
        <dgm:presLayoutVars>
          <dgm:chMax val="0"/>
          <dgm:chPref val="0"/>
        </dgm:presLayoutVars>
      </dgm:prSet>
      <dgm:spPr/>
    </dgm:pt>
    <dgm:pt modelId="{FB8BA8C4-1ECF-4FBD-B6BB-E46739961EEA}" type="pres">
      <dgm:prSet presAssocID="{21676AC3-652C-4BE3-A44C-AE6CA3B20F92}" presName="desTx" presStyleLbl="revTx" presStyleIdx="3" presStyleCnt="7">
        <dgm:presLayoutVars/>
      </dgm:prSet>
      <dgm:spPr/>
    </dgm:pt>
    <dgm:pt modelId="{A073D176-2FB1-4907-A60A-2556FC423244}" type="pres">
      <dgm:prSet presAssocID="{98742E9E-3041-4FBB-AC7D-C5FBCC673AB2}" presName="sibTrans" presStyleCnt="0"/>
      <dgm:spPr/>
    </dgm:pt>
    <dgm:pt modelId="{6AEC076F-74F4-4B43-AB59-E5E656523A86}" type="pres">
      <dgm:prSet presAssocID="{590F70B6-D6B5-4975-9AE5-49D2F4D1D133}" presName="compNode" presStyleCnt="0"/>
      <dgm:spPr/>
    </dgm:pt>
    <dgm:pt modelId="{7EAA1772-92CF-43A4-AFE2-7136E3D0669E}" type="pres">
      <dgm:prSet presAssocID="{590F70B6-D6B5-4975-9AE5-49D2F4D1D133}" presName="bgRect" presStyleLbl="bgShp" presStyleIdx="2" presStyleCnt="4"/>
      <dgm:spPr/>
    </dgm:pt>
    <dgm:pt modelId="{9F187182-93FB-48C8-BB8E-A58071AB40A5}" type="pres">
      <dgm:prSet presAssocID="{590F70B6-D6B5-4975-9AE5-49D2F4D1D13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21519FAE-76CA-4726-BFDA-3C21832E2896}" type="pres">
      <dgm:prSet presAssocID="{590F70B6-D6B5-4975-9AE5-49D2F4D1D133}" presName="spaceRect" presStyleCnt="0"/>
      <dgm:spPr/>
    </dgm:pt>
    <dgm:pt modelId="{68B48159-3507-4A16-B1C7-24CA847F4DA1}" type="pres">
      <dgm:prSet presAssocID="{590F70B6-D6B5-4975-9AE5-49D2F4D1D133}" presName="parTx" presStyleLbl="revTx" presStyleIdx="4" presStyleCnt="7">
        <dgm:presLayoutVars>
          <dgm:chMax val="0"/>
          <dgm:chPref val="0"/>
        </dgm:presLayoutVars>
      </dgm:prSet>
      <dgm:spPr/>
    </dgm:pt>
    <dgm:pt modelId="{9045D367-7B02-4E72-B369-70E54B295C88}" type="pres">
      <dgm:prSet presAssocID="{590F70B6-D6B5-4975-9AE5-49D2F4D1D133}" presName="desTx" presStyleLbl="revTx" presStyleIdx="5" presStyleCnt="7">
        <dgm:presLayoutVars/>
      </dgm:prSet>
      <dgm:spPr/>
    </dgm:pt>
    <dgm:pt modelId="{D3896047-0977-4B53-B0A6-96468E5B93F8}" type="pres">
      <dgm:prSet presAssocID="{C0E5B698-2621-4CB9-AA21-CB1D7CBC2117}" presName="sibTrans" presStyleCnt="0"/>
      <dgm:spPr/>
    </dgm:pt>
    <dgm:pt modelId="{C657E31D-6669-42D8-82BF-32AA564AE6E6}" type="pres">
      <dgm:prSet presAssocID="{F35E6337-0349-463E-8D59-7597ED34F533}" presName="compNode" presStyleCnt="0"/>
      <dgm:spPr/>
    </dgm:pt>
    <dgm:pt modelId="{9E3057F4-4A86-4A43-88BE-94C2C7D1637B}" type="pres">
      <dgm:prSet presAssocID="{F35E6337-0349-463E-8D59-7597ED34F533}" presName="bgRect" presStyleLbl="bgShp" presStyleIdx="3" presStyleCnt="4"/>
      <dgm:spPr/>
    </dgm:pt>
    <dgm:pt modelId="{F8B72AF3-0697-42E2-9187-322F3ABA2FF3}" type="pres">
      <dgm:prSet presAssocID="{F35E6337-0349-463E-8D59-7597ED34F53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AABB8E0C-5CBE-4B07-96D7-3F97B6514132}" type="pres">
      <dgm:prSet presAssocID="{F35E6337-0349-463E-8D59-7597ED34F533}" presName="spaceRect" presStyleCnt="0"/>
      <dgm:spPr/>
    </dgm:pt>
    <dgm:pt modelId="{B7A3E462-0312-4470-8812-F3C77F7C20EA}" type="pres">
      <dgm:prSet presAssocID="{F35E6337-0349-463E-8D59-7597ED34F533}" presName="parTx" presStyleLbl="revTx" presStyleIdx="6" presStyleCnt="7">
        <dgm:presLayoutVars>
          <dgm:chMax val="0"/>
          <dgm:chPref val="0"/>
        </dgm:presLayoutVars>
      </dgm:prSet>
      <dgm:spPr/>
    </dgm:pt>
  </dgm:ptLst>
  <dgm:cxnLst>
    <dgm:cxn modelId="{3B317F06-FBB8-44D3-A2D1-ECC41CF34F97}" type="presOf" srcId="{1B556537-03F5-400E-8592-C5AA4BF91D67}" destId="{9045D367-7B02-4E72-B369-70E54B295C88}" srcOrd="0" destOrd="2" presId="urn:microsoft.com/office/officeart/2018/2/layout/IconVerticalSolidList"/>
    <dgm:cxn modelId="{A3F4AF06-8053-4928-8E2E-EA56353407DF}" srcId="{21676AC3-652C-4BE3-A44C-AE6CA3B20F92}" destId="{4C8423CC-6F7D-47A0-A773-FFCA73249215}" srcOrd="0" destOrd="0" parTransId="{D702CE2D-2F14-4040-AD11-A447CCD3C88B}" sibTransId="{CCED54B8-04EC-4F32-9743-DB67A9E077E5}"/>
    <dgm:cxn modelId="{5DA68707-03AA-45CF-AAEA-F73480AC335B}" type="presOf" srcId="{BC866F93-7D18-47AD-825F-9B6CB5D71D75}" destId="{9045D367-7B02-4E72-B369-70E54B295C88}" srcOrd="0" destOrd="0" presId="urn:microsoft.com/office/officeart/2018/2/layout/IconVerticalSolidList"/>
    <dgm:cxn modelId="{6D063D09-D93B-4F5B-A496-8C37E7AE8A40}" srcId="{E19D57C2-61F3-4CAE-86FC-9877568750F2}" destId="{FC8F0B3C-8A58-47FA-8323-5043B0CB397D}" srcOrd="0" destOrd="0" parTransId="{769DC76B-6F2A-4260-AE9D-F7EFAF973361}" sibTransId="{50393804-0EB8-4DA2-8362-9CAEC9D517C8}"/>
    <dgm:cxn modelId="{99AD000A-D966-4663-B7C5-11D13DA2E064}" type="presOf" srcId="{F35E6337-0349-463E-8D59-7597ED34F533}" destId="{B7A3E462-0312-4470-8812-F3C77F7C20EA}" srcOrd="0" destOrd="0" presId="urn:microsoft.com/office/officeart/2018/2/layout/IconVerticalSolidList"/>
    <dgm:cxn modelId="{AE57490F-EBCD-4B7E-9835-45BF93C692F8}" srcId="{E19D57C2-61F3-4CAE-86FC-9877568750F2}" destId="{21676AC3-652C-4BE3-A44C-AE6CA3B20F92}" srcOrd="1" destOrd="0" parTransId="{1A355A3A-AB27-4E1A-981A-9EB5BF5E9B38}" sibTransId="{98742E9E-3041-4FBB-AC7D-C5FBCC673AB2}"/>
    <dgm:cxn modelId="{35B67026-F611-4A29-A93B-5A2DD835D513}" srcId="{FC8F0B3C-8A58-47FA-8323-5043B0CB397D}" destId="{A2916A62-D766-4461-A178-1EFC97167569}" srcOrd="1" destOrd="0" parTransId="{83EB45F2-0D6F-470F-86DB-7BB570D17FA2}" sibTransId="{10631BDC-3D0F-4B24-94FA-17E4C15FF263}"/>
    <dgm:cxn modelId="{5D74DB35-EFFD-488E-A4A0-1F0EBE068218}" type="presOf" srcId="{FC8F0B3C-8A58-47FA-8323-5043B0CB397D}" destId="{0EA88FF3-8A29-4C94-9004-F76BFA363316}" srcOrd="0" destOrd="0" presId="urn:microsoft.com/office/officeart/2018/2/layout/IconVerticalSolidList"/>
    <dgm:cxn modelId="{DD74193A-618B-478B-8247-0B01B671246E}" type="presOf" srcId="{4C8423CC-6F7D-47A0-A773-FFCA73249215}" destId="{FB8BA8C4-1ECF-4FBD-B6BB-E46739961EEA}" srcOrd="0" destOrd="0" presId="urn:microsoft.com/office/officeart/2018/2/layout/IconVerticalSolidList"/>
    <dgm:cxn modelId="{7CF23040-3A80-47BD-B737-83067071B3A9}" srcId="{590F70B6-D6B5-4975-9AE5-49D2F4D1D133}" destId="{BC866F93-7D18-47AD-825F-9B6CB5D71D75}" srcOrd="0" destOrd="0" parTransId="{ACD705D7-982E-413C-8DB8-B4D657C5DD28}" sibTransId="{804EEBC7-D4EC-4D0D-9DA4-7BE710600893}"/>
    <dgm:cxn modelId="{F350665C-7F2D-4AB4-8AF0-AF42DF4961B3}" srcId="{590F70B6-D6B5-4975-9AE5-49D2F4D1D133}" destId="{1B556537-03F5-400E-8592-C5AA4BF91D67}" srcOrd="2" destOrd="0" parTransId="{1051E03D-180B-4D6D-A9CA-45AB8CF06F87}" sibTransId="{9BBC677B-C154-40F8-9FC3-88BB50A82C4F}"/>
    <dgm:cxn modelId="{FFF05B42-8B6B-4D5B-B48D-CFD6AE4ADC95}" srcId="{E19D57C2-61F3-4CAE-86FC-9877568750F2}" destId="{F35E6337-0349-463E-8D59-7597ED34F533}" srcOrd="3" destOrd="0" parTransId="{49CCBD71-3A2C-4816-A850-9716E9B3EC4F}" sibTransId="{AA16D9A3-2AAC-4446-AB1F-22633E5BDC08}"/>
    <dgm:cxn modelId="{231A304B-AA6D-4B28-BBA9-00F5E63B5F66}" srcId="{590F70B6-D6B5-4975-9AE5-49D2F4D1D133}" destId="{A9E2C06A-4806-4EF5-9F6C-D48E3B54B070}" srcOrd="1" destOrd="0" parTransId="{3EC038EF-AADC-4A5D-A410-285DDB9E0835}" sibTransId="{CEABC5CC-9285-473E-B98A-2D7CF517ADF4}"/>
    <dgm:cxn modelId="{82DE8E52-458A-41B3-BBE1-68D510BBEAC8}" type="presOf" srcId="{7B8E209C-1EAE-4ED5-A16E-824A4633C996}" destId="{E8390496-05C3-4EFA-B2D7-56FDDEA47C53}" srcOrd="0" destOrd="0" presId="urn:microsoft.com/office/officeart/2018/2/layout/IconVerticalSolidList"/>
    <dgm:cxn modelId="{3F6A6076-9FFF-4F9E-8863-5DA671C7D2E4}" type="presOf" srcId="{E19D57C2-61F3-4CAE-86FC-9877568750F2}" destId="{E54BC2A6-3BF8-42DA-B2E4-6941BFB43468}" srcOrd="0" destOrd="0" presId="urn:microsoft.com/office/officeart/2018/2/layout/IconVerticalSolidList"/>
    <dgm:cxn modelId="{23FD7D7F-D61C-4B3A-844C-7F0D5A1CED29}" type="presOf" srcId="{A2916A62-D766-4461-A178-1EFC97167569}" destId="{E8390496-05C3-4EFA-B2D7-56FDDEA47C53}" srcOrd="0" destOrd="1" presId="urn:microsoft.com/office/officeart/2018/2/layout/IconVerticalSolidList"/>
    <dgm:cxn modelId="{A595F1A6-7584-442F-A092-0A817B397E71}" type="presOf" srcId="{590F70B6-D6B5-4975-9AE5-49D2F4D1D133}" destId="{68B48159-3507-4A16-B1C7-24CA847F4DA1}" srcOrd="0" destOrd="0" presId="urn:microsoft.com/office/officeart/2018/2/layout/IconVerticalSolidList"/>
    <dgm:cxn modelId="{5255FBA8-B7CD-4518-BB31-66C4B1801AC1}" type="presOf" srcId="{21676AC3-652C-4BE3-A44C-AE6CA3B20F92}" destId="{DD0E11F9-E82A-4F7F-B25D-B726E336AB00}" srcOrd="0" destOrd="0" presId="urn:microsoft.com/office/officeart/2018/2/layout/IconVerticalSolidList"/>
    <dgm:cxn modelId="{A29DE1B4-10AD-4D20-8689-F66569CA09AA}" srcId="{E19D57C2-61F3-4CAE-86FC-9877568750F2}" destId="{590F70B6-D6B5-4975-9AE5-49D2F4D1D133}" srcOrd="2" destOrd="0" parTransId="{9B1AA533-7BBB-4330-833B-F6C60DF4B850}" sibTransId="{C0E5B698-2621-4CB9-AA21-CB1D7CBC2117}"/>
    <dgm:cxn modelId="{004E6DBF-7522-4B5C-B431-E2BE184CE41F}" type="presOf" srcId="{A9E2C06A-4806-4EF5-9F6C-D48E3B54B070}" destId="{9045D367-7B02-4E72-B369-70E54B295C88}" srcOrd="0" destOrd="1" presId="urn:microsoft.com/office/officeart/2018/2/layout/IconVerticalSolidList"/>
    <dgm:cxn modelId="{3510E3DD-F3D4-47DF-9080-284628E128C6}" srcId="{FC8F0B3C-8A58-47FA-8323-5043B0CB397D}" destId="{7B8E209C-1EAE-4ED5-A16E-824A4633C996}" srcOrd="0" destOrd="0" parTransId="{A3E78D3E-A3C4-4F28-AFEB-A5F403B1C740}" sibTransId="{71FD8C1B-6EFC-4AED-B827-822BDA0201E9}"/>
    <dgm:cxn modelId="{16D9D2DD-8CDA-4AC9-85E8-F833044B02A4}" type="presParOf" srcId="{E54BC2A6-3BF8-42DA-B2E4-6941BFB43468}" destId="{E7031F54-44EF-492F-A7D8-5855C2483882}" srcOrd="0" destOrd="0" presId="urn:microsoft.com/office/officeart/2018/2/layout/IconVerticalSolidList"/>
    <dgm:cxn modelId="{D6F3422A-B740-4D16-B3B6-B0EE5104B754}" type="presParOf" srcId="{E7031F54-44EF-492F-A7D8-5855C2483882}" destId="{F571DAC3-D789-4DA4-B3A6-2C95466D059F}" srcOrd="0" destOrd="0" presId="urn:microsoft.com/office/officeart/2018/2/layout/IconVerticalSolidList"/>
    <dgm:cxn modelId="{1BC893A5-A1CC-406A-9216-56EAD9229240}" type="presParOf" srcId="{E7031F54-44EF-492F-A7D8-5855C2483882}" destId="{BF95EC1D-C44F-4CE2-9478-F64D3C86E435}" srcOrd="1" destOrd="0" presId="urn:microsoft.com/office/officeart/2018/2/layout/IconVerticalSolidList"/>
    <dgm:cxn modelId="{653D0B2E-5078-450D-90BB-B85FE1E7EE5F}" type="presParOf" srcId="{E7031F54-44EF-492F-A7D8-5855C2483882}" destId="{33FAD64F-76ED-4F72-AF48-40898DF5F11D}" srcOrd="2" destOrd="0" presId="urn:microsoft.com/office/officeart/2018/2/layout/IconVerticalSolidList"/>
    <dgm:cxn modelId="{F6722E59-63A2-4B32-B2A4-A4BE1BEE30E0}" type="presParOf" srcId="{E7031F54-44EF-492F-A7D8-5855C2483882}" destId="{0EA88FF3-8A29-4C94-9004-F76BFA363316}" srcOrd="3" destOrd="0" presId="urn:microsoft.com/office/officeart/2018/2/layout/IconVerticalSolidList"/>
    <dgm:cxn modelId="{2191135A-495A-44C1-9765-013A03EC8139}" type="presParOf" srcId="{E7031F54-44EF-492F-A7D8-5855C2483882}" destId="{E8390496-05C3-4EFA-B2D7-56FDDEA47C53}" srcOrd="4" destOrd="0" presId="urn:microsoft.com/office/officeart/2018/2/layout/IconVerticalSolidList"/>
    <dgm:cxn modelId="{28CB6F50-543D-4A60-9D70-F2B59B041002}" type="presParOf" srcId="{E54BC2A6-3BF8-42DA-B2E4-6941BFB43468}" destId="{36586E29-B123-4438-9F6D-C4E989ED0E2E}" srcOrd="1" destOrd="0" presId="urn:microsoft.com/office/officeart/2018/2/layout/IconVerticalSolidList"/>
    <dgm:cxn modelId="{D01AC5E2-AB3F-45CA-B732-B91E2253BA88}" type="presParOf" srcId="{E54BC2A6-3BF8-42DA-B2E4-6941BFB43468}" destId="{99BAA1A5-DD9F-4B7B-81DF-30CA31C71343}" srcOrd="2" destOrd="0" presId="urn:microsoft.com/office/officeart/2018/2/layout/IconVerticalSolidList"/>
    <dgm:cxn modelId="{0F28950E-C6DC-4DB1-B10C-34F2F460EB2C}" type="presParOf" srcId="{99BAA1A5-DD9F-4B7B-81DF-30CA31C71343}" destId="{8DBF959C-2B85-43F3-A666-67490181D6AA}" srcOrd="0" destOrd="0" presId="urn:microsoft.com/office/officeart/2018/2/layout/IconVerticalSolidList"/>
    <dgm:cxn modelId="{A27A2F5E-712E-4E40-8FF5-36DA07FA3AC5}" type="presParOf" srcId="{99BAA1A5-DD9F-4B7B-81DF-30CA31C71343}" destId="{730BD866-6034-46A8-A5CB-BA65ED704B78}" srcOrd="1" destOrd="0" presId="urn:microsoft.com/office/officeart/2018/2/layout/IconVerticalSolidList"/>
    <dgm:cxn modelId="{D2F6646E-A07B-4F3E-9EAE-E39C1F211059}" type="presParOf" srcId="{99BAA1A5-DD9F-4B7B-81DF-30CA31C71343}" destId="{09E7BCE8-62F9-4640-9F24-FBA46CFA8D5D}" srcOrd="2" destOrd="0" presId="urn:microsoft.com/office/officeart/2018/2/layout/IconVerticalSolidList"/>
    <dgm:cxn modelId="{57EA9091-7E68-4C49-866A-AB4FBF4E7CAC}" type="presParOf" srcId="{99BAA1A5-DD9F-4B7B-81DF-30CA31C71343}" destId="{DD0E11F9-E82A-4F7F-B25D-B726E336AB00}" srcOrd="3" destOrd="0" presId="urn:microsoft.com/office/officeart/2018/2/layout/IconVerticalSolidList"/>
    <dgm:cxn modelId="{E0869495-B7B9-40C3-AB9F-9FEBF46DBBF0}" type="presParOf" srcId="{99BAA1A5-DD9F-4B7B-81DF-30CA31C71343}" destId="{FB8BA8C4-1ECF-4FBD-B6BB-E46739961EEA}" srcOrd="4" destOrd="0" presId="urn:microsoft.com/office/officeart/2018/2/layout/IconVerticalSolidList"/>
    <dgm:cxn modelId="{CBB433A8-5CE1-4E19-93AC-8746584552AB}" type="presParOf" srcId="{E54BC2A6-3BF8-42DA-B2E4-6941BFB43468}" destId="{A073D176-2FB1-4907-A60A-2556FC423244}" srcOrd="3" destOrd="0" presId="urn:microsoft.com/office/officeart/2018/2/layout/IconVerticalSolidList"/>
    <dgm:cxn modelId="{716FF3C1-9514-45FF-9ECD-464590AD803F}" type="presParOf" srcId="{E54BC2A6-3BF8-42DA-B2E4-6941BFB43468}" destId="{6AEC076F-74F4-4B43-AB59-E5E656523A86}" srcOrd="4" destOrd="0" presId="urn:microsoft.com/office/officeart/2018/2/layout/IconVerticalSolidList"/>
    <dgm:cxn modelId="{622C92DD-5A4C-4776-8E76-DE9C11F95E14}" type="presParOf" srcId="{6AEC076F-74F4-4B43-AB59-E5E656523A86}" destId="{7EAA1772-92CF-43A4-AFE2-7136E3D0669E}" srcOrd="0" destOrd="0" presId="urn:microsoft.com/office/officeart/2018/2/layout/IconVerticalSolidList"/>
    <dgm:cxn modelId="{FA2E4317-8135-4BF6-A043-F194061A9B94}" type="presParOf" srcId="{6AEC076F-74F4-4B43-AB59-E5E656523A86}" destId="{9F187182-93FB-48C8-BB8E-A58071AB40A5}" srcOrd="1" destOrd="0" presId="urn:microsoft.com/office/officeart/2018/2/layout/IconVerticalSolidList"/>
    <dgm:cxn modelId="{9A04043D-F75E-4D68-A312-9622A5BDD874}" type="presParOf" srcId="{6AEC076F-74F4-4B43-AB59-E5E656523A86}" destId="{21519FAE-76CA-4726-BFDA-3C21832E2896}" srcOrd="2" destOrd="0" presId="urn:microsoft.com/office/officeart/2018/2/layout/IconVerticalSolidList"/>
    <dgm:cxn modelId="{4EAE44C6-4B9E-4B37-AD42-89C557AB3B3B}" type="presParOf" srcId="{6AEC076F-74F4-4B43-AB59-E5E656523A86}" destId="{68B48159-3507-4A16-B1C7-24CA847F4DA1}" srcOrd="3" destOrd="0" presId="urn:microsoft.com/office/officeart/2018/2/layout/IconVerticalSolidList"/>
    <dgm:cxn modelId="{8BAD4FA6-F267-4FA2-921B-2554A6532DC2}" type="presParOf" srcId="{6AEC076F-74F4-4B43-AB59-E5E656523A86}" destId="{9045D367-7B02-4E72-B369-70E54B295C88}" srcOrd="4" destOrd="0" presId="urn:microsoft.com/office/officeart/2018/2/layout/IconVerticalSolidList"/>
    <dgm:cxn modelId="{59A297B5-25FF-4978-B5E3-F504F9601A43}" type="presParOf" srcId="{E54BC2A6-3BF8-42DA-B2E4-6941BFB43468}" destId="{D3896047-0977-4B53-B0A6-96468E5B93F8}" srcOrd="5" destOrd="0" presId="urn:microsoft.com/office/officeart/2018/2/layout/IconVerticalSolidList"/>
    <dgm:cxn modelId="{EC74294B-421B-444D-BD0B-6D2AADB6590E}" type="presParOf" srcId="{E54BC2A6-3BF8-42DA-B2E4-6941BFB43468}" destId="{C657E31D-6669-42D8-82BF-32AA564AE6E6}" srcOrd="6" destOrd="0" presId="urn:microsoft.com/office/officeart/2018/2/layout/IconVerticalSolidList"/>
    <dgm:cxn modelId="{21EB8DFA-3270-47E1-8F1C-FF28542012AD}" type="presParOf" srcId="{C657E31D-6669-42D8-82BF-32AA564AE6E6}" destId="{9E3057F4-4A86-4A43-88BE-94C2C7D1637B}" srcOrd="0" destOrd="0" presId="urn:microsoft.com/office/officeart/2018/2/layout/IconVerticalSolidList"/>
    <dgm:cxn modelId="{D6C308BC-FC06-4E6F-A104-6249F19C1757}" type="presParOf" srcId="{C657E31D-6669-42D8-82BF-32AA564AE6E6}" destId="{F8B72AF3-0697-42E2-9187-322F3ABA2FF3}" srcOrd="1" destOrd="0" presId="urn:microsoft.com/office/officeart/2018/2/layout/IconVerticalSolidList"/>
    <dgm:cxn modelId="{2BE17583-0AE8-422B-A3EC-02FC23CBC4D9}" type="presParOf" srcId="{C657E31D-6669-42D8-82BF-32AA564AE6E6}" destId="{AABB8E0C-5CBE-4B07-96D7-3F97B6514132}" srcOrd="2" destOrd="0" presId="urn:microsoft.com/office/officeart/2018/2/layout/IconVerticalSolidList"/>
    <dgm:cxn modelId="{A99C74AF-74A0-4839-A8EF-14EC544BE037}" type="presParOf" srcId="{C657E31D-6669-42D8-82BF-32AA564AE6E6}" destId="{B7A3E462-0312-4470-8812-F3C77F7C20E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1DAC3-D789-4DA4-B3A6-2C95466D059F}">
      <dsp:nvSpPr>
        <dsp:cNvPr id="0" name=""/>
        <dsp:cNvSpPr/>
      </dsp:nvSpPr>
      <dsp:spPr>
        <a:xfrm>
          <a:off x="0" y="3777"/>
          <a:ext cx="6072064" cy="87912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95EC1D-C44F-4CE2-9478-F64D3C86E435}">
      <dsp:nvSpPr>
        <dsp:cNvPr id="0" name=""/>
        <dsp:cNvSpPr/>
      </dsp:nvSpPr>
      <dsp:spPr>
        <a:xfrm>
          <a:off x="265934" y="201579"/>
          <a:ext cx="483516" cy="4835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A88FF3-8A29-4C94-9004-F76BFA363316}">
      <dsp:nvSpPr>
        <dsp:cNvPr id="0" name=""/>
        <dsp:cNvSpPr/>
      </dsp:nvSpPr>
      <dsp:spPr>
        <a:xfrm>
          <a:off x="1015384" y="3777"/>
          <a:ext cx="2732428" cy="879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40" tIns="93040" rIns="93040" bIns="9304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i="0" kern="1200" baseline="0"/>
            <a:t>Seja “CURIOSO”:</a:t>
          </a:r>
          <a:endParaRPr lang="en-US" sz="2200" kern="1200"/>
        </a:p>
      </dsp:txBody>
      <dsp:txXfrm>
        <a:off x="1015384" y="3777"/>
        <a:ext cx="2732428" cy="879121"/>
      </dsp:txXfrm>
    </dsp:sp>
    <dsp:sp modelId="{E8390496-05C3-4EFA-B2D7-56FDDEA47C53}">
      <dsp:nvSpPr>
        <dsp:cNvPr id="0" name=""/>
        <dsp:cNvSpPr/>
      </dsp:nvSpPr>
      <dsp:spPr>
        <a:xfrm>
          <a:off x="3747813" y="3777"/>
          <a:ext cx="2323257" cy="879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40" tIns="93040" rIns="93040" bIns="9304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i="0" kern="1200" baseline="0"/>
            <a:t>Procure revisar o que foi estudado.</a:t>
          </a:r>
          <a:endParaRPr lang="en-US" sz="1100" kern="120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i="0" kern="1200" baseline="0"/>
            <a:t>Pesquise as referências bibliográficas.</a:t>
          </a:r>
          <a:endParaRPr lang="en-US" sz="1100" kern="1200"/>
        </a:p>
      </dsp:txBody>
      <dsp:txXfrm>
        <a:off x="3747813" y="3777"/>
        <a:ext cx="2323257" cy="879121"/>
      </dsp:txXfrm>
    </dsp:sp>
    <dsp:sp modelId="{8DBF959C-2B85-43F3-A666-67490181D6AA}">
      <dsp:nvSpPr>
        <dsp:cNvPr id="0" name=""/>
        <dsp:cNvSpPr/>
      </dsp:nvSpPr>
      <dsp:spPr>
        <a:xfrm>
          <a:off x="0" y="1102678"/>
          <a:ext cx="6072064" cy="8791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0BD866-6034-46A8-A5CB-BA65ED704B78}">
      <dsp:nvSpPr>
        <dsp:cNvPr id="0" name=""/>
        <dsp:cNvSpPr/>
      </dsp:nvSpPr>
      <dsp:spPr>
        <a:xfrm>
          <a:off x="265934" y="1300480"/>
          <a:ext cx="483516" cy="4835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0E11F9-E82A-4F7F-B25D-B726E336AB00}">
      <dsp:nvSpPr>
        <dsp:cNvPr id="0" name=""/>
        <dsp:cNvSpPr/>
      </dsp:nvSpPr>
      <dsp:spPr>
        <a:xfrm>
          <a:off x="1015384" y="1102678"/>
          <a:ext cx="2732428" cy="879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40" tIns="93040" rIns="93040" bIns="9304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i="0" kern="1200" baseline="0"/>
            <a:t>Seja “ANTENADO”:</a:t>
          </a:r>
          <a:endParaRPr lang="en-US" sz="2200" kern="1200"/>
        </a:p>
      </dsp:txBody>
      <dsp:txXfrm>
        <a:off x="1015384" y="1102678"/>
        <a:ext cx="2732428" cy="879121"/>
      </dsp:txXfrm>
    </dsp:sp>
    <dsp:sp modelId="{FB8BA8C4-1ECF-4FBD-B6BB-E46739961EEA}">
      <dsp:nvSpPr>
        <dsp:cNvPr id="0" name=""/>
        <dsp:cNvSpPr/>
      </dsp:nvSpPr>
      <dsp:spPr>
        <a:xfrm>
          <a:off x="3747813" y="1102678"/>
          <a:ext cx="2323257" cy="879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40" tIns="93040" rIns="93040" bIns="9304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i="0" kern="1200" baseline="0"/>
            <a:t>Leia a próxima aula.</a:t>
          </a:r>
          <a:endParaRPr lang="en-US" sz="1100" kern="1200"/>
        </a:p>
      </dsp:txBody>
      <dsp:txXfrm>
        <a:off x="3747813" y="1102678"/>
        <a:ext cx="2323257" cy="879121"/>
      </dsp:txXfrm>
    </dsp:sp>
    <dsp:sp modelId="{7EAA1772-92CF-43A4-AFE2-7136E3D0669E}">
      <dsp:nvSpPr>
        <dsp:cNvPr id="0" name=""/>
        <dsp:cNvSpPr/>
      </dsp:nvSpPr>
      <dsp:spPr>
        <a:xfrm>
          <a:off x="0" y="2201580"/>
          <a:ext cx="6072064" cy="87912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187182-93FB-48C8-BB8E-A58071AB40A5}">
      <dsp:nvSpPr>
        <dsp:cNvPr id="0" name=""/>
        <dsp:cNvSpPr/>
      </dsp:nvSpPr>
      <dsp:spPr>
        <a:xfrm>
          <a:off x="265934" y="2399382"/>
          <a:ext cx="483516" cy="4835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B48159-3507-4A16-B1C7-24CA847F4DA1}">
      <dsp:nvSpPr>
        <dsp:cNvPr id="0" name=""/>
        <dsp:cNvSpPr/>
      </dsp:nvSpPr>
      <dsp:spPr>
        <a:xfrm>
          <a:off x="1015384" y="2201580"/>
          <a:ext cx="2732428" cy="879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40" tIns="93040" rIns="93040" bIns="9304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i="0" kern="1200" baseline="0"/>
            <a:t>Seja “COLABORATIVO”:</a:t>
          </a:r>
          <a:endParaRPr lang="en-US" sz="2200" kern="1200"/>
        </a:p>
      </dsp:txBody>
      <dsp:txXfrm>
        <a:off x="1015384" y="2201580"/>
        <a:ext cx="2732428" cy="879121"/>
      </dsp:txXfrm>
    </dsp:sp>
    <dsp:sp modelId="{9045D367-7B02-4E72-B369-70E54B295C88}">
      <dsp:nvSpPr>
        <dsp:cNvPr id="0" name=""/>
        <dsp:cNvSpPr/>
      </dsp:nvSpPr>
      <dsp:spPr>
        <a:xfrm>
          <a:off x="3747813" y="2201580"/>
          <a:ext cx="2323257" cy="879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40" tIns="93040" rIns="93040" bIns="9304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i="0" kern="1200" baseline="0"/>
            <a:t>Traga assuntos relevantes para a sala de aula.</a:t>
          </a:r>
          <a:endParaRPr lang="en-US" sz="1100" kern="120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i="0" kern="1200" baseline="0"/>
            <a:t>Participe da aula.</a:t>
          </a:r>
          <a:endParaRPr lang="en-US" sz="1100" kern="120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i="0" kern="1200" baseline="0"/>
            <a:t>Proponha discussões relevantes sobre o conteúdo.</a:t>
          </a:r>
          <a:endParaRPr lang="en-US" sz="1100" kern="1200"/>
        </a:p>
      </dsp:txBody>
      <dsp:txXfrm>
        <a:off x="3747813" y="2201580"/>
        <a:ext cx="2323257" cy="879121"/>
      </dsp:txXfrm>
    </dsp:sp>
    <dsp:sp modelId="{9E3057F4-4A86-4A43-88BE-94C2C7D1637B}">
      <dsp:nvSpPr>
        <dsp:cNvPr id="0" name=""/>
        <dsp:cNvSpPr/>
      </dsp:nvSpPr>
      <dsp:spPr>
        <a:xfrm>
          <a:off x="0" y="3300481"/>
          <a:ext cx="6072064" cy="8791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B72AF3-0697-42E2-9187-322F3ABA2FF3}">
      <dsp:nvSpPr>
        <dsp:cNvPr id="0" name=""/>
        <dsp:cNvSpPr/>
      </dsp:nvSpPr>
      <dsp:spPr>
        <a:xfrm>
          <a:off x="265934" y="3498283"/>
          <a:ext cx="483516" cy="48351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A3E462-0312-4470-8812-F3C77F7C20EA}">
      <dsp:nvSpPr>
        <dsp:cNvPr id="0" name=""/>
        <dsp:cNvSpPr/>
      </dsp:nvSpPr>
      <dsp:spPr>
        <a:xfrm>
          <a:off x="1015384" y="3300481"/>
          <a:ext cx="5055686" cy="879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40" tIns="93040" rIns="93040" bIns="9304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i="0" kern="1200" baseline="0"/>
            <a:t>Prof. Ms. Wilson Lourenço</a:t>
          </a:r>
          <a:endParaRPr lang="en-US" sz="2200" kern="1200"/>
        </a:p>
      </dsp:txBody>
      <dsp:txXfrm>
        <a:off x="1015384" y="3300481"/>
        <a:ext cx="5055686" cy="8791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546EC5-EB76-4973-9A1C-F6A289870216}" type="datetimeFigureOut">
              <a:rPr lang="pt-BR" smtClean="0"/>
              <a:pPr/>
              <a:t>11/02/2020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973B4B-3DB9-43DD-B376-6877A38DDAA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7813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73B4B-3DB9-43DD-B376-6877A38DDAAF}" type="slidenum">
              <a:rPr lang="pt-BR" smtClean="0"/>
              <a:pPr/>
              <a:t>134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8965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341340"/>
            <a:ext cx="6270922" cy="1573670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2967210"/>
            <a:ext cx="5123755" cy="814678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25">
                <a:solidFill>
                  <a:schemeClr val="bg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  <p:grpSp>
        <p:nvGrpSpPr>
          <p:cNvPr id="9" name="Group 8"/>
          <p:cNvGrpSpPr/>
          <p:nvPr/>
        </p:nvGrpSpPr>
        <p:grpSpPr>
          <a:xfrm>
            <a:off x="564644" y="558352"/>
            <a:ext cx="8005588" cy="4012253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13925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36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51434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1976"/>
            <a:ext cx="2891790" cy="225857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19895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1721644"/>
            <a:ext cx="7200900" cy="2678906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9088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7421" y="468117"/>
            <a:ext cx="1174325" cy="3932433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468117"/>
            <a:ext cx="6134731" cy="3932433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5052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ítulo e Texto em cima do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1CB484-FE8E-4E2C-AE32-ADE3130F8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6" y="195263"/>
            <a:ext cx="8569325" cy="857250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A928A0-5564-4882-8C95-E9BFA313FBA2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826" y="1168004"/>
            <a:ext cx="8569325" cy="161686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BBAFDCF-AE24-450F-A879-12FEA3B51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0826" y="2899173"/>
            <a:ext cx="8569325" cy="161686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AC137CA-CA71-484C-9DF7-44AC784B10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553200" y="4686300"/>
            <a:ext cx="1905000" cy="342900"/>
          </a:xfrm>
        </p:spPr>
        <p:txBody>
          <a:bodyPr/>
          <a:lstStyle>
            <a:lvl1pPr>
              <a:defRPr/>
            </a:lvl1pPr>
          </a:lstStyle>
          <a:p>
            <a:fld id="{7071CA7E-6F6D-4AFF-A5CF-9DAF99984819}" type="slidenum">
              <a:rPr lang="pt-BR" altLang="pt-BR"/>
              <a:pPr/>
              <a:t>‹nº›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4F973E4-6F20-4D5C-AA31-1348A0061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214" y="4683919"/>
            <a:ext cx="7272337" cy="357188"/>
          </a:xfrm>
        </p:spPr>
        <p:txBody>
          <a:bodyPr/>
          <a:lstStyle>
            <a:lvl1pPr>
              <a:defRPr/>
            </a:lvl1pPr>
          </a:lstStyle>
          <a:p>
            <a:r>
              <a:rPr lang="pt-BR" altLang="pt-BR"/>
              <a:t>"Se não sabes aprende; se já sabes ensina" Confúcio</a:t>
            </a:r>
          </a:p>
        </p:txBody>
      </p:sp>
    </p:spTree>
    <p:extLst>
      <p:ext uri="{BB962C8B-B14F-4D97-AF65-F5344CB8AC3E}">
        <p14:creationId xmlns:p14="http://schemas.microsoft.com/office/powerpoint/2010/main" val="108872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6664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514350"/>
            <a:ext cx="7200900" cy="4289648"/>
          </a:xfrm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6270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976020"/>
            <a:ext cx="7209728" cy="2139553"/>
          </a:xfrm>
        </p:spPr>
        <p:txBody>
          <a:bodyPr anchor="b">
            <a:normAutofit/>
          </a:bodyPr>
          <a:lstStyle>
            <a:lvl1pPr algn="r">
              <a:defRPr sz="4000" cap="all" baseline="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3162246"/>
            <a:ext cx="7209728" cy="857493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6113972" y="1264239"/>
            <a:ext cx="2456260" cy="330636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947535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1714500"/>
            <a:ext cx="3335840" cy="26860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1714500"/>
            <a:ext cx="3335840" cy="268605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8785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1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1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2400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9667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6455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3600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514351"/>
            <a:ext cx="3909060" cy="3881438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2258"/>
            <a:ext cx="2891790" cy="225829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47366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7606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347614"/>
            <a:ext cx="7200900" cy="3456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4368" y="48567"/>
            <a:ext cx="119721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tx2"/>
                </a:solidFill>
              </a:defRPr>
            </a:lvl1pPr>
          </a:lstStyle>
          <a:p>
            <a:fld id="{F2773F99-396A-4C95-9F7B-91965C8CEDE6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9" name="Rectangle 8" title="Side bar"/>
          <p:cNvSpPr/>
          <p:nvPr/>
        </p:nvSpPr>
        <p:spPr>
          <a:xfrm>
            <a:off x="358571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9532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90" r:id="rId13"/>
  </p:sldLayoutIdLst>
  <p:hf hdr="0" ft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3200" b="1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just" defTabSz="685800" rtl="0" eaLnBrk="1" latinLnBrk="0" hangingPunct="1">
        <a:lnSpc>
          <a:spcPct val="94000"/>
        </a:lnSpc>
        <a:spcBef>
          <a:spcPts val="750"/>
        </a:spcBef>
        <a:spcAft>
          <a:spcPts val="150"/>
        </a:spcAft>
        <a:buFont typeface="Arial" panose="020B0604020202020204" pitchFamily="34" charset="0"/>
        <a:buChar char="•"/>
        <a:defRPr sz="2800" i="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740664" indent="-342900" algn="just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Arial" panose="020B0604020202020204" pitchFamily="34" charset="0"/>
        <a:buChar char="•"/>
        <a:defRPr sz="2400" i="0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026414" indent="-285750" algn="just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Arial" panose="020B0604020202020204" pitchFamily="34" charset="0"/>
        <a:buChar char="•"/>
        <a:defRPr sz="2000" i="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369314" indent="-285750" algn="just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Arial" panose="020B0604020202020204" pitchFamily="34" charset="0"/>
        <a:buChar char="•"/>
        <a:defRPr sz="2000" i="0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1712214" indent="-285750" algn="just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Arial" panose="020B0604020202020204" pitchFamily="34" charset="0"/>
        <a:buChar char="•"/>
        <a:defRPr sz="2000" i="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0574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24003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7432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05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0861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8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8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8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rikasarti.com/html/tabela-cores/" TargetMode="External"/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8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8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.br/maps?q=Jacarezinho" TargetMode="External"/><Relationship Id="rId1" Type="http://schemas.openxmlformats.org/officeDocument/2006/relationships/slideLayout" Target="../slideLayouts/slideLayout3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8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8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8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8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3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8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8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8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3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7CE861-A97E-4573-8E72-7E9179653A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14"/>
          <a:stretch/>
        </p:blipFill>
        <p:spPr>
          <a:xfrm>
            <a:off x="20" y="10"/>
            <a:ext cx="9143980" cy="514447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E4760E7-CF76-4F83-BDEE-E1D0AD084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866670" y="844061"/>
            <a:ext cx="7400611" cy="3444910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6">
            <a:extLst>
              <a:ext uri="{FF2B5EF4-FFF2-40B4-BE49-F238E27FC236}">
                <a16:creationId xmlns:a16="http://schemas.microsoft.com/office/drawing/2014/main" id="{C83D2193-4EB4-4B66-809A-11739B551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4643" y="558351"/>
            <a:ext cx="2456751" cy="3306366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7" name="Freeform 6">
            <a:extLst>
              <a:ext uri="{FF2B5EF4-FFF2-40B4-BE49-F238E27FC236}">
                <a16:creationId xmlns:a16="http://schemas.microsoft.com/office/drawing/2014/main" id="{CF617DA9-C721-47E1-9474-09F0F8800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113971" y="1264239"/>
            <a:ext cx="2456260" cy="3306366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BABE9C3-1324-4605-997D-C2FA54306D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346" y="1341340"/>
            <a:ext cx="6270921" cy="1573670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bg2"/>
                </a:solidFill>
              </a:rPr>
              <a:t>Programação WEB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1CEA43B-7B43-4404-90EE-C77833BD68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09929" y="2967209"/>
            <a:ext cx="5123755" cy="814678"/>
          </a:xfrm>
        </p:spPr>
        <p:txBody>
          <a:bodyPr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pt-BR" dirty="0">
                <a:solidFill>
                  <a:srgbClr val="FFFFFF"/>
                </a:solidFill>
              </a:rPr>
              <a:t>Prof. Ms. Wilson Lourenço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329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62C35EA-DD6B-4002-9BBA-E2D26D7EE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67EC9786-714B-4495-96F2-4D44EBD0F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557" y="514350"/>
            <a:ext cx="4469128" cy="1114425"/>
          </a:xfrm>
        </p:spPr>
        <p:txBody>
          <a:bodyPr>
            <a:normAutofit/>
          </a:bodyPr>
          <a:lstStyle/>
          <a:p>
            <a:r>
              <a:rPr lang="pt-BR" dirty="0"/>
              <a:t>Sintaxe do HTML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158B9158-BC8F-44B3-90C1-CFA837BCA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419622"/>
            <a:ext cx="4752528" cy="3312368"/>
          </a:xfrm>
        </p:spPr>
        <p:txBody>
          <a:bodyPr>
            <a:normAutofit fontScale="92500" lnSpcReduction="10000"/>
          </a:bodyPr>
          <a:lstStyle/>
          <a:p>
            <a:r>
              <a:rPr lang="pt-BR"/>
              <a:t>Como vimos na aula anterior, o HTML é um conjunto de tags responsáveis pela marcação do conteúdo de uma página no navegador.</a:t>
            </a:r>
          </a:p>
          <a:p>
            <a:r>
              <a:rPr lang="pt-BR"/>
              <a:t>As tags são os elementos que aparecem com a sintaxe </a:t>
            </a:r>
            <a:r>
              <a:rPr lang="pt-BR" b="1"/>
              <a:t>&lt;</a:t>
            </a:r>
            <a:r>
              <a:rPr lang="pt-BR" b="1" err="1"/>
              <a:t>tag</a:t>
            </a:r>
            <a:r>
              <a:rPr lang="pt-BR" b="1"/>
              <a:t>&gt;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3D7A4D-0B68-47B2-A27E-7CBA16304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7745" y="0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3EDC65E-6CEE-4C71-815C-BB1285B58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89255" y="1334126"/>
            <a:ext cx="2474684" cy="2474684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46937C1-5732-4593-8EE1-0B3130625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51964" y="4840039"/>
            <a:ext cx="749807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 smtClean="0"/>
              <a:pPr>
                <a:spcAft>
                  <a:spcPts val="600"/>
                </a:spcAft>
              </a:pPr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360945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748F162-122D-427A-BE74-6B7A216E3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Nesse caso, o navegador verificará se a fonte "Arial" está disponível e a utilizará para </a:t>
            </a:r>
            <a:r>
              <a:rPr lang="pt-BR" dirty="0" err="1"/>
              <a:t>renderizar</a:t>
            </a:r>
            <a:r>
              <a:rPr lang="pt-BR" dirty="0"/>
              <a:t> os textos de todos os elementos do nosso documento que, por cascata, herdarão essa propriedade do elemento </a:t>
            </a:r>
            <a:r>
              <a:rPr lang="pt-BR" dirty="0" err="1"/>
              <a:t>body</a:t>
            </a:r>
            <a:r>
              <a:rPr lang="pt-BR" dirty="0"/>
              <a:t>.</a:t>
            </a:r>
          </a:p>
          <a:p>
            <a:r>
              <a:rPr lang="pt-BR" dirty="0"/>
              <a:t>Caso a fonte "Arial" não esteja disponível, o navegador verificará a disponibilidade da próxima fonte declarada, no nosso exemplo a "</a:t>
            </a:r>
            <a:r>
              <a:rPr lang="pt-BR" dirty="0" err="1"/>
              <a:t>Helvetica</a:t>
            </a:r>
            <a:r>
              <a:rPr lang="pt-BR" dirty="0"/>
              <a:t>".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822157C-2D4D-4A5F-B6FB-18E83BA25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100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475501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FB1AAD75-2B30-45E1-9946-4E47AD8FD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Caso o navegador não encontre também essa fonte, ele solicita qualquer fonte que pertença à família "</a:t>
            </a:r>
            <a:r>
              <a:rPr lang="pt-BR" dirty="0" err="1"/>
              <a:t>sans-serif</a:t>
            </a:r>
            <a:r>
              <a:rPr lang="pt-BR" dirty="0"/>
              <a:t>", declarada logo a seguir, e a utiliza para exibir o texto, não importa qual seja ela.</a:t>
            </a:r>
          </a:p>
          <a:p>
            <a:r>
              <a:rPr lang="pt-BR" dirty="0"/>
              <a:t>Temos outras propriedades para manipular a fonte, como a propriedade </a:t>
            </a:r>
            <a:r>
              <a:rPr lang="pt-BR" dirty="0" err="1"/>
              <a:t>font-style</a:t>
            </a:r>
            <a:r>
              <a:rPr lang="pt-BR" dirty="0"/>
              <a:t>, que define o estilo da fonte que pode ser: normal (normal na vertical), </a:t>
            </a:r>
            <a:r>
              <a:rPr lang="pt-BR" dirty="0" err="1"/>
              <a:t>italic</a:t>
            </a:r>
            <a:r>
              <a:rPr lang="pt-BR" dirty="0"/>
              <a:t> (inclinada) e oblique (oblíqua).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132D009-C7F2-42B6-B6B2-88DBCE960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101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167017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F609290A-7A83-4866-BC3A-679F0A7CD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514350"/>
            <a:ext cx="7200900" cy="4289648"/>
          </a:xfrm>
        </p:spPr>
        <p:txBody>
          <a:bodyPr>
            <a:normAutofit fontScale="85000" lnSpcReduction="20000"/>
          </a:bodyPr>
          <a:lstStyle/>
          <a:p>
            <a:r>
              <a:rPr lang="pt-BR" dirty="0"/>
              <a:t>Agora vamos chamar esse documento de estilos no nosso </a:t>
            </a:r>
            <a:r>
              <a:rPr lang="pt-BR" dirty="0" err="1"/>
              <a:t>html</a:t>
            </a:r>
            <a:r>
              <a:rPr lang="pt-BR" dirty="0"/>
              <a:t>, na página sobre.html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&lt;!DOCTYPE </a:t>
            </a:r>
            <a:r>
              <a:rPr lang="pt-BR" dirty="0" err="1">
                <a:solidFill>
                  <a:srgbClr val="FF0000"/>
                </a:solidFill>
              </a:rPr>
              <a:t>html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</a:t>
            </a:r>
            <a:r>
              <a:rPr lang="pt-BR" dirty="0" err="1">
                <a:solidFill>
                  <a:srgbClr val="FF0000"/>
                </a:solidFill>
              </a:rPr>
              <a:t>html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&lt;</a:t>
            </a:r>
            <a:r>
              <a:rPr lang="pt-BR" dirty="0" err="1">
                <a:solidFill>
                  <a:srgbClr val="FF0000"/>
                </a:solidFill>
              </a:rPr>
              <a:t>head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&lt;meta </a:t>
            </a:r>
            <a:r>
              <a:rPr lang="pt-BR" dirty="0" err="1">
                <a:solidFill>
                  <a:srgbClr val="FF0000"/>
                </a:solidFill>
              </a:rPr>
              <a:t>charset</a:t>
            </a:r>
            <a:r>
              <a:rPr lang="pt-BR" dirty="0">
                <a:solidFill>
                  <a:srgbClr val="FF0000"/>
                </a:solidFill>
              </a:rPr>
              <a:t>="UTF-8"&gt;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&lt;</a:t>
            </a:r>
            <a:r>
              <a:rPr lang="pt-BR" dirty="0" err="1">
                <a:solidFill>
                  <a:srgbClr val="FF0000"/>
                </a:solidFill>
              </a:rPr>
              <a:t>title</a:t>
            </a:r>
            <a:r>
              <a:rPr lang="pt-BR" dirty="0">
                <a:solidFill>
                  <a:srgbClr val="FF0000"/>
                </a:solidFill>
              </a:rPr>
              <a:t>&gt;Sobre a </a:t>
            </a:r>
            <a:r>
              <a:rPr lang="pt-BR" dirty="0" err="1">
                <a:solidFill>
                  <a:srgbClr val="FF0000"/>
                </a:solidFill>
              </a:rPr>
              <a:t>Mirror</a:t>
            </a:r>
            <a:r>
              <a:rPr lang="pt-BR" dirty="0">
                <a:solidFill>
                  <a:srgbClr val="FF0000"/>
                </a:solidFill>
              </a:rPr>
              <a:t> Fashion&lt;/</a:t>
            </a:r>
            <a:r>
              <a:rPr lang="pt-BR" dirty="0" err="1">
                <a:solidFill>
                  <a:srgbClr val="FF0000"/>
                </a:solidFill>
              </a:rPr>
              <a:t>title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&lt;link </a:t>
            </a:r>
            <a:r>
              <a:rPr lang="pt-BR" dirty="0" err="1">
                <a:solidFill>
                  <a:srgbClr val="FF0000"/>
                </a:solidFill>
              </a:rPr>
              <a:t>rel</a:t>
            </a:r>
            <a:r>
              <a:rPr lang="pt-BR" dirty="0">
                <a:solidFill>
                  <a:srgbClr val="FF0000"/>
                </a:solidFill>
              </a:rPr>
              <a:t>="</a:t>
            </a:r>
            <a:r>
              <a:rPr lang="pt-BR" dirty="0" err="1">
                <a:solidFill>
                  <a:srgbClr val="FF0000"/>
                </a:solidFill>
              </a:rPr>
              <a:t>stylesheet</a:t>
            </a:r>
            <a:r>
              <a:rPr lang="pt-BR" dirty="0">
                <a:solidFill>
                  <a:srgbClr val="FF0000"/>
                </a:solidFill>
              </a:rPr>
              <a:t>" </a:t>
            </a:r>
            <a:r>
              <a:rPr lang="pt-BR" dirty="0" err="1">
                <a:solidFill>
                  <a:srgbClr val="FF0000"/>
                </a:solidFill>
              </a:rPr>
              <a:t>href</a:t>
            </a:r>
            <a:r>
              <a:rPr lang="pt-BR" dirty="0">
                <a:solidFill>
                  <a:srgbClr val="FF0000"/>
                </a:solidFill>
              </a:rPr>
              <a:t>=“sobre.css"&gt;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&lt;/</a:t>
            </a:r>
            <a:r>
              <a:rPr lang="pt-BR" dirty="0" err="1">
                <a:solidFill>
                  <a:srgbClr val="FF0000"/>
                </a:solidFill>
              </a:rPr>
              <a:t>head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&lt;</a:t>
            </a:r>
            <a:r>
              <a:rPr lang="pt-BR" dirty="0" err="1">
                <a:solidFill>
                  <a:srgbClr val="FF0000"/>
                </a:solidFill>
              </a:rPr>
              <a:t>body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...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8077AEE-4D70-4744-AD32-CC213D395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102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394693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8A74D3-5824-4C75-ACBA-CD4A6A1D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Alinhamento e Decoração de Texto</a:t>
            </a:r>
          </a:p>
        </p:txBody>
      </p:sp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F2DC937-A8FE-491B-AE13-83A0E23FD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BR" dirty="0"/>
              <a:t>Uma das propriedades mais simples, porém muito utilizada, é a que diz respeito ao alinhamento de texto: a propriedade </a:t>
            </a:r>
            <a:r>
              <a:rPr lang="pt-BR" b="1" dirty="0" err="1"/>
              <a:t>text-align</a:t>
            </a:r>
            <a:r>
              <a:rPr lang="pt-BR" dirty="0"/>
              <a:t> 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p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text-align</a:t>
            </a:r>
            <a:r>
              <a:rPr lang="pt-BR" dirty="0">
                <a:solidFill>
                  <a:srgbClr val="FF0000"/>
                </a:solidFill>
              </a:rPr>
              <a:t>: </a:t>
            </a:r>
            <a:r>
              <a:rPr lang="pt-BR" dirty="0" err="1">
                <a:solidFill>
                  <a:srgbClr val="FF0000"/>
                </a:solidFill>
              </a:rPr>
              <a:t>right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r>
              <a:rPr lang="pt-BR" dirty="0"/>
              <a:t>Esse exemplo determina que todos os parágrafos da nossa página tenham o texto alinhado para a direita.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D1EF244-B735-4628-8C0F-D5FCB9486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103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200137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4083802A-D251-491F-BB69-AF272AADF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Também é possível determinar que um elemento tenha seu conteúdo alinhado ao centro ao definirmos o valor center para a propriedade </a:t>
            </a:r>
            <a:r>
              <a:rPr lang="pt-BR" dirty="0" err="1"/>
              <a:t>text-align</a:t>
            </a:r>
            <a:r>
              <a:rPr lang="pt-BR" dirty="0"/>
              <a:t>, ou então definir que o texto deve ocupar toda a largura do elemento aumentando o espaçamento entre as palavras com o valor </a:t>
            </a:r>
            <a:r>
              <a:rPr lang="pt-BR" dirty="0" err="1"/>
              <a:t>justify</a:t>
            </a:r>
            <a:r>
              <a:rPr lang="pt-BR" dirty="0"/>
              <a:t>.</a:t>
            </a:r>
          </a:p>
          <a:p>
            <a:r>
              <a:rPr lang="pt-BR" dirty="0"/>
              <a:t>O padrão é que o texto seja alinhado à esquerda, com o valor </a:t>
            </a:r>
            <a:r>
              <a:rPr lang="pt-BR" dirty="0" err="1"/>
              <a:t>left</a:t>
            </a:r>
            <a:r>
              <a:rPr lang="pt-BR" dirty="0"/>
              <a:t>, porém é importante lembrar que essa propriedade propaga-se em cascata.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B8DE7DF-6D4D-4A02-82B0-E22134143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104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986011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8BEDDCA6-220D-459C-94CF-6EDD84701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É possível configurar também uma série de espaçamentos de texto com o CSS: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p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line-height</a:t>
            </a:r>
            <a:r>
              <a:rPr lang="pt-BR" dirty="0">
                <a:solidFill>
                  <a:srgbClr val="FF0000"/>
                </a:solidFill>
              </a:rPr>
              <a:t>: 3px; /* tamanho da altura de cada linha */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letter-spacing</a:t>
            </a:r>
            <a:r>
              <a:rPr lang="pt-BR" dirty="0">
                <a:solidFill>
                  <a:srgbClr val="FF0000"/>
                </a:solidFill>
              </a:rPr>
              <a:t>: 3px; /* tamanho do espaço entre cada letra */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word-spacing</a:t>
            </a:r>
            <a:r>
              <a:rPr lang="pt-BR" dirty="0">
                <a:solidFill>
                  <a:srgbClr val="FF0000"/>
                </a:solidFill>
              </a:rPr>
              <a:t>: 5px; /* tamanho do espaço entre cada palavra */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text-indent</a:t>
            </a:r>
            <a:r>
              <a:rPr lang="pt-BR" dirty="0">
                <a:solidFill>
                  <a:srgbClr val="FF0000"/>
                </a:solidFill>
              </a:rPr>
              <a:t>: 30px; /* tamanho da margem da primeira linha do texto */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BE58FD-B45C-45EB-9499-F2BD995BA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105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110385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6298F72-DD43-4044-9045-5271DCB48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Imagem de Fundo</a:t>
            </a:r>
          </a:p>
        </p:txBody>
      </p:sp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80FB59F7-D7F9-48D4-A937-6364AE055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A propriedade background-</a:t>
            </a:r>
            <a:r>
              <a:rPr lang="pt-BR" dirty="0" err="1"/>
              <a:t>image</a:t>
            </a:r>
            <a:r>
              <a:rPr lang="pt-BR" dirty="0"/>
              <a:t> permite indicar um arquivo de imagem para ser exibido ao fundo do elemento. Por exemplo: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h1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background-</a:t>
            </a:r>
            <a:r>
              <a:rPr lang="pt-BR" dirty="0" err="1">
                <a:solidFill>
                  <a:srgbClr val="FF0000"/>
                </a:solidFill>
              </a:rPr>
              <a:t>image</a:t>
            </a:r>
            <a:r>
              <a:rPr lang="pt-BR" dirty="0">
                <a:solidFill>
                  <a:srgbClr val="FF0000"/>
                </a:solidFill>
              </a:rPr>
              <a:t>: </a:t>
            </a:r>
            <a:r>
              <a:rPr lang="pt-BR" dirty="0" err="1">
                <a:solidFill>
                  <a:srgbClr val="FF0000"/>
                </a:solidFill>
              </a:rPr>
              <a:t>url</a:t>
            </a:r>
            <a:r>
              <a:rPr lang="pt-BR" dirty="0">
                <a:solidFill>
                  <a:srgbClr val="FF0000"/>
                </a:solidFill>
              </a:rPr>
              <a:t>(sobre-background.jpg);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r>
              <a:rPr lang="pt-BR" dirty="0"/>
              <a:t>Com essa declaração, o navegador vai requisitar um arquivo sobre-background.jpg , que deve estar na mesma pasta do arquivo CSS onde consta essa declaração.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595BA24-5701-4791-8F7A-72088EA96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106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91822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6E7E91-3068-4872-A4D1-F2789E6BB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Bordas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FDBC0E-05D8-4C08-8268-0A0C7DA3F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As propriedades do CSS para definirmos as bordas de um elemento nos apresentam uma série de opções. Podemos, para cada borda de um elemento, determinar sua cor, seu estilo de exibição e sua largura. Por exemplo:</a:t>
            </a:r>
          </a:p>
          <a:p>
            <a:pPr marL="0" indent="0">
              <a:buNone/>
            </a:pPr>
            <a:r>
              <a:rPr lang="pt-BR" dirty="0" err="1">
                <a:solidFill>
                  <a:srgbClr val="FF0000"/>
                </a:solidFill>
              </a:rPr>
              <a:t>body</a:t>
            </a:r>
            <a:r>
              <a:rPr lang="pt-BR" dirty="0">
                <a:solidFill>
                  <a:srgbClr val="FF0000"/>
                </a:solidFill>
              </a:rPr>
              <a:t>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border</a:t>
            </a:r>
            <a:r>
              <a:rPr lang="pt-BR" dirty="0">
                <a:solidFill>
                  <a:srgbClr val="FF0000"/>
                </a:solidFill>
              </a:rPr>
              <a:t>-color: </a:t>
            </a:r>
            <a:r>
              <a:rPr lang="pt-BR" dirty="0" err="1">
                <a:solidFill>
                  <a:srgbClr val="FF0000"/>
                </a:solidFill>
              </a:rPr>
              <a:t>red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border-style</a:t>
            </a:r>
            <a:r>
              <a:rPr lang="pt-BR" dirty="0">
                <a:solidFill>
                  <a:srgbClr val="FF0000"/>
                </a:solidFill>
              </a:rPr>
              <a:t>: </a:t>
            </a:r>
            <a:r>
              <a:rPr lang="pt-BR" dirty="0" err="1">
                <a:solidFill>
                  <a:srgbClr val="FF0000"/>
                </a:solidFill>
              </a:rPr>
              <a:t>solid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border-width</a:t>
            </a:r>
            <a:r>
              <a:rPr lang="pt-BR" dirty="0">
                <a:solidFill>
                  <a:srgbClr val="FF0000"/>
                </a:solidFill>
              </a:rPr>
              <a:t>: 1px;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7139F85-ED29-4E13-8330-5F7F2236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107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796441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A5556FA2-9ED6-4C42-B0A7-38A65B3B4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A propriedade </a:t>
            </a:r>
            <a:r>
              <a:rPr lang="pt-BR" dirty="0" err="1"/>
              <a:t>border</a:t>
            </a:r>
            <a:r>
              <a:rPr lang="pt-BR" dirty="0"/>
              <a:t> tem uma forma resumida para escrever os mesmos estilos que adicionamos acima, mas de uma maneira mais simples:</a:t>
            </a:r>
          </a:p>
          <a:p>
            <a:pPr marL="0" indent="0">
              <a:buNone/>
            </a:pPr>
            <a:r>
              <a:rPr lang="pt-BR" dirty="0" err="1">
                <a:solidFill>
                  <a:srgbClr val="FF0000"/>
                </a:solidFill>
              </a:rPr>
              <a:t>body</a:t>
            </a:r>
            <a:r>
              <a:rPr lang="pt-BR" dirty="0">
                <a:solidFill>
                  <a:srgbClr val="FF0000"/>
                </a:solidFill>
              </a:rPr>
              <a:t>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border</a:t>
            </a:r>
            <a:r>
              <a:rPr lang="pt-BR" dirty="0">
                <a:solidFill>
                  <a:srgbClr val="FF0000"/>
                </a:solidFill>
              </a:rPr>
              <a:t>: 1px </a:t>
            </a:r>
            <a:r>
              <a:rPr lang="pt-BR" dirty="0" err="1">
                <a:solidFill>
                  <a:srgbClr val="FF0000"/>
                </a:solidFill>
              </a:rPr>
              <a:t>solid</a:t>
            </a:r>
            <a:r>
              <a:rPr lang="pt-BR" dirty="0">
                <a:solidFill>
                  <a:srgbClr val="FF0000"/>
                </a:solidFill>
              </a:rPr>
              <a:t> </a:t>
            </a:r>
            <a:r>
              <a:rPr lang="pt-BR" dirty="0" err="1">
                <a:solidFill>
                  <a:srgbClr val="FF0000"/>
                </a:solidFill>
              </a:rPr>
              <a:t>red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r>
              <a:rPr lang="pt-BR" dirty="0"/>
              <a:t>Para que o efeito da cor sobre a borda tenha efeito, é necessário que a propriedade </a:t>
            </a:r>
            <a:r>
              <a:rPr lang="pt-BR" dirty="0" err="1"/>
              <a:t>border-style</a:t>
            </a:r>
            <a:r>
              <a:rPr lang="pt-BR" dirty="0"/>
              <a:t> tenha um valor diferente do padrão </a:t>
            </a:r>
            <a:r>
              <a:rPr lang="pt-BR" dirty="0" err="1"/>
              <a:t>none</a:t>
            </a:r>
            <a:r>
              <a:rPr lang="pt-BR" dirty="0"/>
              <a:t>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0576572-7797-4485-89C6-80FD1A331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108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022886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8FB62BE8-BDD6-4F9D-8F9D-54352B857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Agora vamos estilizar um pouco a página SOBRE usando CSS.</a:t>
            </a:r>
          </a:p>
          <a:p>
            <a:r>
              <a:rPr lang="pt-BR" dirty="0"/>
              <a:t>Aplicar as alterações definidas a seguir no arquivo sobre.css que criamos a pouco</a:t>
            </a:r>
          </a:p>
          <a:p>
            <a:r>
              <a:rPr lang="pt-BR" dirty="0"/>
              <a:t>Nosso arquivo sobre.css já possui o comando para definir a fonte.</a:t>
            </a:r>
          </a:p>
          <a:p>
            <a:r>
              <a:rPr lang="pt-BR" dirty="0"/>
              <a:t>Nós vamos mudar isso, e também iremos mexer na cor da fonte.</a:t>
            </a:r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342CD01-B615-4E7B-AC78-D4A928DFD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109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3822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01AEBFC7-CFD3-4344-9FC5-3EF5A4188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Diversas tags são disponibilizadas pela linguagem HTML e cada uma possui uma funcionalidade específica.</a:t>
            </a:r>
          </a:p>
          <a:p>
            <a:r>
              <a:rPr lang="pt-BR" dirty="0"/>
              <a:t>No código de antes, vimos por exemplo o uso da </a:t>
            </a:r>
            <a:r>
              <a:rPr lang="pt-BR" dirty="0" err="1"/>
              <a:t>tag</a:t>
            </a:r>
            <a:r>
              <a:rPr lang="pt-BR" dirty="0"/>
              <a:t> &lt;h1&gt; . Ela representa o título principal da página.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&lt;h1&gt;</a:t>
            </a:r>
            <a:r>
              <a:rPr lang="pt-BR" b="1" dirty="0" err="1">
                <a:solidFill>
                  <a:srgbClr val="FF0000"/>
                </a:solidFill>
              </a:rPr>
              <a:t>Mirror</a:t>
            </a:r>
            <a:r>
              <a:rPr lang="pt-BR" b="1" dirty="0">
                <a:solidFill>
                  <a:srgbClr val="FF0000"/>
                </a:solidFill>
              </a:rPr>
              <a:t> Fashion&lt;/h1&gt;</a:t>
            </a:r>
          </a:p>
          <a:p>
            <a:r>
              <a:rPr lang="pt-BR" dirty="0"/>
              <a:t>Uma </a:t>
            </a:r>
            <a:r>
              <a:rPr lang="pt-BR" dirty="0" err="1"/>
              <a:t>tag</a:t>
            </a:r>
            <a:r>
              <a:rPr lang="pt-BR" dirty="0"/>
              <a:t> é definida com caracteres &lt; e &gt; , e seu nome (h1 no caso).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58A9189-63B8-4245-8F8C-35D1194F0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649038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028CDBA1-2A53-4AF9-B0ED-8511AA7E9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Vamos alterar todo o elemento </a:t>
            </a:r>
            <a:r>
              <a:rPr lang="pt-BR" dirty="0" err="1"/>
              <a:t>body</a:t>
            </a:r>
            <a:r>
              <a:rPr lang="pt-BR" dirty="0"/>
              <a:t>, para que use a cor cinza escuro (cujo código deve ser expresso em hexadecimal: #333333) com fonte Lucida </a:t>
            </a:r>
            <a:r>
              <a:rPr lang="pt-BR" dirty="0" err="1"/>
              <a:t>Sans</a:t>
            </a:r>
            <a:r>
              <a:rPr lang="pt-BR" dirty="0"/>
              <a:t> Unicode, ou Lucida Grande caso a fonte Lucida </a:t>
            </a:r>
            <a:r>
              <a:rPr lang="pt-BR" dirty="0" err="1"/>
              <a:t>Sans</a:t>
            </a:r>
            <a:r>
              <a:rPr lang="pt-BR" dirty="0"/>
              <a:t> Unicode não seja encontrada, e se não tiver nenhuma, uma fonte da família </a:t>
            </a:r>
            <a:r>
              <a:rPr lang="pt-BR" dirty="0" err="1"/>
              <a:t>sans-serif</a:t>
            </a:r>
            <a:endParaRPr lang="pt-BR" dirty="0"/>
          </a:p>
          <a:p>
            <a:pPr marL="0" indent="0">
              <a:buNone/>
            </a:pPr>
            <a:r>
              <a:rPr lang="pt-BR" dirty="0" err="1">
                <a:solidFill>
                  <a:srgbClr val="FF0000"/>
                </a:solidFill>
              </a:rPr>
              <a:t>body</a:t>
            </a:r>
            <a:r>
              <a:rPr lang="pt-BR" dirty="0">
                <a:solidFill>
                  <a:srgbClr val="FF0000"/>
                </a:solidFill>
              </a:rPr>
              <a:t>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color: #333333;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font-family</a:t>
            </a:r>
            <a:r>
              <a:rPr lang="pt-BR" dirty="0">
                <a:solidFill>
                  <a:srgbClr val="FF0000"/>
                </a:solidFill>
              </a:rPr>
              <a:t>: "Lucida </a:t>
            </a:r>
            <a:r>
              <a:rPr lang="pt-BR" dirty="0" err="1">
                <a:solidFill>
                  <a:srgbClr val="FF0000"/>
                </a:solidFill>
              </a:rPr>
              <a:t>Sans</a:t>
            </a:r>
            <a:r>
              <a:rPr lang="pt-BR" dirty="0">
                <a:solidFill>
                  <a:srgbClr val="FF0000"/>
                </a:solidFill>
              </a:rPr>
              <a:t> Unicode", "Lucida Grande", </a:t>
            </a:r>
            <a:r>
              <a:rPr lang="pt-BR" dirty="0" err="1">
                <a:solidFill>
                  <a:srgbClr val="FF0000"/>
                </a:solidFill>
              </a:rPr>
              <a:t>sans-serif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922D30C-EE91-4311-AA39-98018DE77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596702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48A3E2E3-60B6-4040-AD39-AC2C7F3D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sobre.css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6D8E147-D80B-429E-8F98-139ECA014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111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B3EB374-E64E-46B8-85EA-275C32D21F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975"/>
          <a:stretch/>
        </p:blipFill>
        <p:spPr>
          <a:xfrm>
            <a:off x="683568" y="1299781"/>
            <a:ext cx="7439025" cy="279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862981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5B99107-A626-4656-ADEF-0A88A8BAF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195486"/>
            <a:ext cx="3332988" cy="617934"/>
          </a:xfrm>
        </p:spPr>
        <p:txBody>
          <a:bodyPr/>
          <a:lstStyle/>
          <a:p>
            <a:pPr algn="ctr"/>
            <a:r>
              <a:rPr lang="pt-BR" b="1" dirty="0"/>
              <a:t>ANTES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6FD7F04-C463-4B7F-9A57-E928ED671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93761" y="195486"/>
            <a:ext cx="3332988" cy="617934"/>
          </a:xfrm>
        </p:spPr>
        <p:txBody>
          <a:bodyPr/>
          <a:lstStyle/>
          <a:p>
            <a:pPr algn="ctr"/>
            <a:r>
              <a:rPr lang="pt-BR" b="1" dirty="0"/>
              <a:t>DEPOIS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1B270362-571E-4582-A5B7-8BC317C61B2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2"/>
          <a:srcRect r="42680" b="4104"/>
          <a:stretch/>
        </p:blipFill>
        <p:spPr>
          <a:xfrm>
            <a:off x="4893761" y="1209637"/>
            <a:ext cx="3826391" cy="3599126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B7748DCA-C5E9-4CF7-8439-630A53222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112</a:t>
            </a:fld>
            <a:endParaRPr lang="pt-BR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0BF44777-BB3C-4977-82B9-08FE65C0DF7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52362" b="5179"/>
          <a:stretch/>
        </p:blipFill>
        <p:spPr>
          <a:xfrm>
            <a:off x="1028700" y="1203598"/>
            <a:ext cx="3221540" cy="3605165"/>
          </a:xfrm>
          <a:prstGeom prst="rect">
            <a:avLst/>
          </a:prstGeom>
        </p:spPr>
      </p:pic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5E1A1F48-4909-487C-BDAF-02406A9A6D4C}"/>
              </a:ext>
            </a:extLst>
          </p:cNvPr>
          <p:cNvSpPr/>
          <p:nvPr/>
        </p:nvSpPr>
        <p:spPr>
          <a:xfrm>
            <a:off x="2519772" y="1275606"/>
            <a:ext cx="4104456" cy="2592288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É praticamente impossível notar que mexemos com a cor, mas a mudança da fonte é bem clara </a:t>
            </a:r>
          </a:p>
        </p:txBody>
      </p:sp>
    </p:spTree>
    <p:extLst>
      <p:ext uri="{BB962C8B-B14F-4D97-AF65-F5344CB8AC3E}">
        <p14:creationId xmlns:p14="http://schemas.microsoft.com/office/powerpoint/2010/main" val="2035219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build="p"/>
      <p:bldP spid="13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678A645-6C9C-4635-9A9D-73EB20C2C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O título principal (nossa </a:t>
            </a:r>
            <a:r>
              <a:rPr lang="pt-BR" dirty="0" err="1"/>
              <a:t>tag</a:t>
            </a:r>
            <a:r>
              <a:rPr lang="pt-BR" dirty="0"/>
              <a:t> h1) deve ter um fundo estampado com a imagem </a:t>
            </a:r>
            <a:r>
              <a:rPr lang="pt-BR" dirty="0" err="1"/>
              <a:t>img</a:t>
            </a:r>
            <a:r>
              <a:rPr lang="pt-BR" dirty="0"/>
              <a:t>/sobre-background.jpg. </a:t>
            </a:r>
          </a:p>
          <a:p>
            <a:r>
              <a:rPr lang="pt-BR" dirty="0"/>
              <a:t>Use a propriedade background-</a:t>
            </a:r>
            <a:r>
              <a:rPr lang="pt-BR" dirty="0" err="1"/>
              <a:t>image</a:t>
            </a:r>
            <a:r>
              <a:rPr lang="pt-BR" dirty="0"/>
              <a:t> pra isso. </a:t>
            </a:r>
          </a:p>
          <a:p>
            <a:r>
              <a:rPr lang="pt-BR" dirty="0"/>
              <a:t>Aproveite e coloque uma borda sutil abaixo dos subtítulos, para ajudar a separar o conteúdo.</a:t>
            </a:r>
          </a:p>
          <a:p>
            <a:pPr marL="0" indent="0" algn="ctr">
              <a:buNone/>
            </a:pPr>
            <a:r>
              <a:rPr lang="pt-BR" dirty="0">
                <a:highlight>
                  <a:srgbClr val="FFFF00"/>
                </a:highlight>
              </a:rPr>
              <a:t>Vamos ver se vocês conseguem fazer isso, logo mais mostro a solução aqui.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90EBD91-29C8-4EAB-94D5-C46BC1AB0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251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E577C61-FCCC-468B-B458-1CC2D5544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h1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background-</a:t>
            </a:r>
            <a:r>
              <a:rPr lang="pt-BR" dirty="0" err="1">
                <a:solidFill>
                  <a:srgbClr val="FF0000"/>
                </a:solidFill>
              </a:rPr>
              <a:t>image</a:t>
            </a:r>
            <a:r>
              <a:rPr lang="pt-BR" dirty="0">
                <a:solidFill>
                  <a:srgbClr val="FF0000"/>
                </a:solidFill>
              </a:rPr>
              <a:t>: </a:t>
            </a:r>
            <a:r>
              <a:rPr lang="pt-BR" dirty="0" err="1">
                <a:solidFill>
                  <a:srgbClr val="FF0000"/>
                </a:solidFill>
              </a:rPr>
              <a:t>url</a:t>
            </a:r>
            <a:r>
              <a:rPr lang="pt-BR" dirty="0">
                <a:solidFill>
                  <a:srgbClr val="FF0000"/>
                </a:solidFill>
              </a:rPr>
              <a:t>(</a:t>
            </a:r>
            <a:r>
              <a:rPr lang="pt-BR" dirty="0" err="1">
                <a:solidFill>
                  <a:srgbClr val="FF0000"/>
                </a:solidFill>
              </a:rPr>
              <a:t>img</a:t>
            </a:r>
            <a:r>
              <a:rPr lang="pt-BR" dirty="0">
                <a:solidFill>
                  <a:srgbClr val="FF0000"/>
                </a:solidFill>
              </a:rPr>
              <a:t>/sobre-background.jpg);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pPr marL="0" indent="0">
              <a:buNone/>
            </a:pPr>
            <a:endParaRPr lang="pt-BR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h2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border-bottom</a:t>
            </a:r>
            <a:r>
              <a:rPr lang="pt-BR" dirty="0">
                <a:solidFill>
                  <a:srgbClr val="FF0000"/>
                </a:solidFill>
              </a:rPr>
              <a:t>: 2px </a:t>
            </a:r>
            <a:r>
              <a:rPr lang="pt-BR" dirty="0" err="1">
                <a:solidFill>
                  <a:srgbClr val="FF0000"/>
                </a:solidFill>
              </a:rPr>
              <a:t>solid</a:t>
            </a:r>
            <a:r>
              <a:rPr lang="pt-BR" dirty="0">
                <a:solidFill>
                  <a:srgbClr val="FF0000"/>
                </a:solidFill>
              </a:rPr>
              <a:t> #333333;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D8F7612-A432-4FF9-8DAB-182E19ADD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932021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A2B36470-9A0C-4C86-99EB-05358284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D2F460-AD0F-49B5-80F2-18F1F65E3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4047075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44ECED9-6D2E-442A-AB35-227803A311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888" b="5179"/>
          <a:stretch/>
        </p:blipFill>
        <p:spPr>
          <a:xfrm>
            <a:off x="587464" y="1171584"/>
            <a:ext cx="3576070" cy="280033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C634C77-7EAE-486F-BBA9-98DFA0320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6133" y="360045"/>
            <a:ext cx="4047075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CA2F580-FA17-4713-BE12-765D01F78C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888" b="5179"/>
          <a:stretch/>
        </p:blipFill>
        <p:spPr>
          <a:xfrm>
            <a:off x="4875839" y="1171584"/>
            <a:ext cx="3576070" cy="2800331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9278A8A0-4276-4AF0-A3DE-51CE3EFA4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4552" y="4840039"/>
            <a:ext cx="1197219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 smtClean="0"/>
              <a:pPr>
                <a:spcAft>
                  <a:spcPts val="600"/>
                </a:spcAft>
              </a:pPr>
              <a:t>115</a:t>
            </a:fld>
            <a:endParaRPr lang="pt-BR"/>
          </a:p>
        </p:txBody>
      </p:sp>
      <p:sp>
        <p:nvSpPr>
          <p:cNvPr id="10" name="Espaço Reservado para Texto 5">
            <a:extLst>
              <a:ext uri="{FF2B5EF4-FFF2-40B4-BE49-F238E27FC236}">
                <a16:creationId xmlns:a16="http://schemas.microsoft.com/office/drawing/2014/main" id="{6F985784-03F8-4BE4-8DA1-6A2C9CF5360E}"/>
              </a:ext>
            </a:extLst>
          </p:cNvPr>
          <p:cNvSpPr txBox="1">
            <a:spLocks/>
          </p:cNvSpPr>
          <p:nvPr/>
        </p:nvSpPr>
        <p:spPr>
          <a:xfrm>
            <a:off x="709005" y="423734"/>
            <a:ext cx="3332988" cy="617934"/>
          </a:xfrm>
          <a:prstGeom prst="rect">
            <a:avLst/>
          </a:prstGeom>
        </p:spPr>
        <p:txBody>
          <a:bodyPr/>
          <a:lstStyle>
            <a:lvl1pPr marL="342900" indent="-342900" algn="just" defTabSz="685800" rtl="0" eaLnBrk="1" latinLnBrk="0" hangingPunct="1">
              <a:lnSpc>
                <a:spcPct val="94000"/>
              </a:lnSpc>
              <a:spcBef>
                <a:spcPts val="750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8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0664" indent="-34290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4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0264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693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7122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0574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–"/>
              <a:defRPr sz="1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4003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■"/>
              <a:defRPr sz="105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7432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–"/>
              <a:defRPr sz="105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0861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■"/>
              <a:defRPr sz="105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dirty="0"/>
              <a:t>ANTES</a:t>
            </a:r>
          </a:p>
        </p:txBody>
      </p:sp>
      <p:sp>
        <p:nvSpPr>
          <p:cNvPr id="14" name="Espaço Reservado para Texto 5">
            <a:extLst>
              <a:ext uri="{FF2B5EF4-FFF2-40B4-BE49-F238E27FC236}">
                <a16:creationId xmlns:a16="http://schemas.microsoft.com/office/drawing/2014/main" id="{C4CA4FC9-C832-4ABC-BF9A-DB19BA27D0C1}"/>
              </a:ext>
            </a:extLst>
          </p:cNvPr>
          <p:cNvSpPr txBox="1">
            <a:spLocks/>
          </p:cNvSpPr>
          <p:nvPr/>
        </p:nvSpPr>
        <p:spPr>
          <a:xfrm>
            <a:off x="4997380" y="423734"/>
            <a:ext cx="3332988" cy="617934"/>
          </a:xfrm>
          <a:prstGeom prst="rect">
            <a:avLst/>
          </a:prstGeom>
        </p:spPr>
        <p:txBody>
          <a:bodyPr/>
          <a:lstStyle>
            <a:lvl1pPr marL="342900" indent="-342900" algn="just" defTabSz="685800" rtl="0" eaLnBrk="1" latinLnBrk="0" hangingPunct="1">
              <a:lnSpc>
                <a:spcPct val="94000"/>
              </a:lnSpc>
              <a:spcBef>
                <a:spcPts val="750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8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0664" indent="-34290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4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0264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693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7122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0574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–"/>
              <a:defRPr sz="1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4003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■"/>
              <a:defRPr sz="105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7432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–"/>
              <a:defRPr sz="105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0861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■"/>
              <a:defRPr sz="105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dirty="0"/>
              <a:t>DEPOIS</a:t>
            </a:r>
          </a:p>
        </p:txBody>
      </p:sp>
    </p:spTree>
    <p:extLst>
      <p:ext uri="{BB962C8B-B14F-4D97-AF65-F5344CB8AC3E}">
        <p14:creationId xmlns:p14="http://schemas.microsoft.com/office/powerpoint/2010/main" val="113498021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B36470-9A0C-4C86-99EB-05358284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D2F460-AD0F-49B5-80F2-18F1F65E3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4047075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E804577-104F-4422-9EAC-2147B87D45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888" b="6579"/>
          <a:stretch/>
        </p:blipFill>
        <p:spPr>
          <a:xfrm>
            <a:off x="587464" y="1192257"/>
            <a:ext cx="3576070" cy="27589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C634C77-7EAE-486F-BBA9-98DFA0320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6133" y="360045"/>
            <a:ext cx="4047075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89D97AD-F48D-49E3-86D5-C4DCFF8C0F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888" b="8354"/>
          <a:stretch/>
        </p:blipFill>
        <p:spPr>
          <a:xfrm>
            <a:off x="4875839" y="1218468"/>
            <a:ext cx="3576070" cy="2706564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DC142332-AAAF-4C5E-93DE-F1F8947FE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4552" y="4840039"/>
            <a:ext cx="1197219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 smtClean="0"/>
              <a:pPr>
                <a:spcAft>
                  <a:spcPts val="600"/>
                </a:spcAft>
              </a:pPr>
              <a:t>116</a:t>
            </a:fld>
            <a:endParaRPr lang="pt-BR"/>
          </a:p>
        </p:txBody>
      </p:sp>
      <p:sp>
        <p:nvSpPr>
          <p:cNvPr id="8" name="Espaço Reservado para Texto 5">
            <a:extLst>
              <a:ext uri="{FF2B5EF4-FFF2-40B4-BE49-F238E27FC236}">
                <a16:creationId xmlns:a16="http://schemas.microsoft.com/office/drawing/2014/main" id="{2E7A7FAE-DCF1-43E3-8C9F-77C750F84BC0}"/>
              </a:ext>
            </a:extLst>
          </p:cNvPr>
          <p:cNvSpPr txBox="1">
            <a:spLocks/>
          </p:cNvSpPr>
          <p:nvPr/>
        </p:nvSpPr>
        <p:spPr>
          <a:xfrm>
            <a:off x="709005" y="423734"/>
            <a:ext cx="3332988" cy="617934"/>
          </a:xfrm>
          <a:prstGeom prst="rect">
            <a:avLst/>
          </a:prstGeom>
        </p:spPr>
        <p:txBody>
          <a:bodyPr/>
          <a:lstStyle>
            <a:lvl1pPr marL="342900" indent="-342900" algn="just" defTabSz="685800" rtl="0" eaLnBrk="1" latinLnBrk="0" hangingPunct="1">
              <a:lnSpc>
                <a:spcPct val="94000"/>
              </a:lnSpc>
              <a:spcBef>
                <a:spcPts val="750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8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0664" indent="-34290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4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0264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693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7122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0574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–"/>
              <a:defRPr sz="1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4003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■"/>
              <a:defRPr sz="105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7432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–"/>
              <a:defRPr sz="105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0861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■"/>
              <a:defRPr sz="105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/>
              <a:t>ANTES</a:t>
            </a:r>
            <a:endParaRPr lang="pt-BR" b="1" dirty="0"/>
          </a:p>
        </p:txBody>
      </p:sp>
      <p:sp>
        <p:nvSpPr>
          <p:cNvPr id="10" name="Espaço Reservado para Texto 5">
            <a:extLst>
              <a:ext uri="{FF2B5EF4-FFF2-40B4-BE49-F238E27FC236}">
                <a16:creationId xmlns:a16="http://schemas.microsoft.com/office/drawing/2014/main" id="{BC0C1BC3-BE64-4402-97FF-708B6975EC5E}"/>
              </a:ext>
            </a:extLst>
          </p:cNvPr>
          <p:cNvSpPr txBox="1">
            <a:spLocks/>
          </p:cNvSpPr>
          <p:nvPr/>
        </p:nvSpPr>
        <p:spPr>
          <a:xfrm>
            <a:off x="4997380" y="423734"/>
            <a:ext cx="3332988" cy="617934"/>
          </a:xfrm>
          <a:prstGeom prst="rect">
            <a:avLst/>
          </a:prstGeom>
        </p:spPr>
        <p:txBody>
          <a:bodyPr/>
          <a:lstStyle>
            <a:lvl1pPr marL="342900" indent="-342900" algn="just" defTabSz="685800" rtl="0" eaLnBrk="1" latinLnBrk="0" hangingPunct="1">
              <a:lnSpc>
                <a:spcPct val="94000"/>
              </a:lnSpc>
              <a:spcBef>
                <a:spcPts val="750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8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0664" indent="-34290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4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0264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693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712214" indent="-285750" algn="just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Arial" panose="020B0604020202020204" pitchFamily="34" charset="0"/>
              <a:buChar char="•"/>
              <a:defRPr sz="2000" i="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0574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–"/>
              <a:defRPr sz="1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4003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■"/>
              <a:defRPr sz="105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7432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–"/>
              <a:defRPr sz="105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086100" indent="-288036" algn="l" defTabSz="685800" rtl="0" eaLnBrk="1" latinLnBrk="0" hangingPunct="1">
              <a:lnSpc>
                <a:spcPct val="94000"/>
              </a:lnSpc>
              <a:spcBef>
                <a:spcPts val="375"/>
              </a:spcBef>
              <a:spcAft>
                <a:spcPts val="150"/>
              </a:spcAft>
              <a:buFont typeface="Franklin Gothic Book" panose="020B0503020102020204" pitchFamily="34" charset="0"/>
              <a:buChar char="■"/>
              <a:defRPr sz="105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dirty="0"/>
              <a:t>DEPOIS</a:t>
            </a:r>
          </a:p>
        </p:txBody>
      </p:sp>
    </p:spTree>
    <p:extLst>
      <p:ext uri="{BB962C8B-B14F-4D97-AF65-F5344CB8AC3E}">
        <p14:creationId xmlns:p14="http://schemas.microsoft.com/office/powerpoint/2010/main" val="2436501017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ABE2DFF9-040F-4D6C-9BF0-551EAF73D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Agora acerte a renderização das figuras. </a:t>
            </a:r>
          </a:p>
          <a:p>
            <a:r>
              <a:rPr lang="pt-BR" dirty="0"/>
              <a:t>Coloque um fundo cinza, uma borda sutil, deixe a legenda em itálico com </a:t>
            </a:r>
            <a:r>
              <a:rPr lang="pt-BR" dirty="0" err="1"/>
              <a:t>font-style</a:t>
            </a:r>
            <a:r>
              <a:rPr lang="pt-BR" dirty="0"/>
              <a:t> e alinhe a imagem e a legenda no centro com </a:t>
            </a:r>
            <a:r>
              <a:rPr lang="pt-BR" dirty="0" err="1"/>
              <a:t>text-align</a:t>
            </a:r>
            <a:r>
              <a:rPr lang="pt-BR" dirty="0"/>
              <a:t>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9F10617-76C2-4C56-9E4E-6F1334F76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11781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F8F500B7-01A9-40BD-AEC7-EECB57113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figure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background-color: #F2EDED;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</a:t>
            </a:r>
            <a:r>
              <a:rPr lang="pt-BR" dirty="0" err="1">
                <a:solidFill>
                  <a:srgbClr val="FF0000"/>
                </a:solidFill>
              </a:rPr>
              <a:t>border</a:t>
            </a:r>
            <a:r>
              <a:rPr lang="pt-BR" dirty="0">
                <a:solidFill>
                  <a:srgbClr val="FF0000"/>
                </a:solidFill>
              </a:rPr>
              <a:t>: 1px </a:t>
            </a:r>
            <a:r>
              <a:rPr lang="pt-BR" dirty="0" err="1">
                <a:solidFill>
                  <a:srgbClr val="FF0000"/>
                </a:solidFill>
              </a:rPr>
              <a:t>solid</a:t>
            </a:r>
            <a:r>
              <a:rPr lang="pt-BR" dirty="0">
                <a:solidFill>
                  <a:srgbClr val="FF0000"/>
                </a:solidFill>
              </a:rPr>
              <a:t> #</a:t>
            </a:r>
            <a:r>
              <a:rPr lang="pt-BR" dirty="0" err="1">
                <a:solidFill>
                  <a:srgbClr val="FF0000"/>
                </a:solidFill>
              </a:rPr>
              <a:t>ccc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</a:t>
            </a:r>
            <a:r>
              <a:rPr lang="pt-BR" dirty="0" err="1">
                <a:solidFill>
                  <a:srgbClr val="FF0000"/>
                </a:solidFill>
              </a:rPr>
              <a:t>text-align</a:t>
            </a:r>
            <a:r>
              <a:rPr lang="pt-BR" dirty="0">
                <a:solidFill>
                  <a:srgbClr val="FF0000"/>
                </a:solidFill>
              </a:rPr>
              <a:t>: center;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pPr marL="0" indent="0">
              <a:buNone/>
            </a:pPr>
            <a:endParaRPr lang="pt-BR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pt-BR" dirty="0" err="1">
                <a:solidFill>
                  <a:srgbClr val="FF0000"/>
                </a:solidFill>
              </a:rPr>
              <a:t>figcaption</a:t>
            </a:r>
            <a:r>
              <a:rPr lang="pt-BR" dirty="0">
                <a:solidFill>
                  <a:srgbClr val="FF0000"/>
                </a:solidFill>
              </a:rPr>
              <a:t>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</a:t>
            </a:r>
            <a:r>
              <a:rPr lang="pt-BR" dirty="0" err="1">
                <a:solidFill>
                  <a:srgbClr val="FF0000"/>
                </a:solidFill>
              </a:rPr>
              <a:t>font-style</a:t>
            </a:r>
            <a:r>
              <a:rPr lang="pt-BR" dirty="0">
                <a:solidFill>
                  <a:srgbClr val="FF0000"/>
                </a:solidFill>
              </a:rPr>
              <a:t>: </a:t>
            </a:r>
            <a:r>
              <a:rPr lang="pt-BR" dirty="0" err="1">
                <a:solidFill>
                  <a:srgbClr val="FF0000"/>
                </a:solidFill>
              </a:rPr>
              <a:t>italic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9282CDF-20DB-4024-9907-4801C0D78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426376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2C3E425-EF5E-40BE-A0B0-3E4ECE8D6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119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61845F7-8E25-4AB5-B08E-2BB07DFE5D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150" b="7980"/>
          <a:stretch/>
        </p:blipFill>
        <p:spPr>
          <a:xfrm>
            <a:off x="-4936" y="206382"/>
            <a:ext cx="4283968" cy="473073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1B1F76D-8154-4FC1-895F-FB140FF2F0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50" b="6579"/>
          <a:stretch/>
        </p:blipFill>
        <p:spPr>
          <a:xfrm>
            <a:off x="125760" y="164355"/>
            <a:ext cx="8892480" cy="480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656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92DDF8D9-D7B7-4913-9F19-8DE7179D1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solidFill>
                  <a:schemeClr val="accent1"/>
                </a:solidFill>
              </a:rPr>
              <a:t>Muitas tags possuem conteúdo, como o texto do título ("</a:t>
            </a:r>
            <a:r>
              <a:rPr lang="pt-BR" dirty="0" err="1">
                <a:solidFill>
                  <a:schemeClr val="accent1"/>
                </a:solidFill>
              </a:rPr>
              <a:t>Mirror</a:t>
            </a:r>
            <a:r>
              <a:rPr lang="pt-BR" dirty="0">
                <a:solidFill>
                  <a:schemeClr val="accent1"/>
                </a:solidFill>
              </a:rPr>
              <a:t> Fashion").</a:t>
            </a:r>
          </a:p>
          <a:p>
            <a:r>
              <a:rPr lang="pt-BR" dirty="0">
                <a:solidFill>
                  <a:schemeClr val="accent1"/>
                </a:solidFill>
              </a:rPr>
              <a:t>Nesse caso, para determinar onde o conteúdo acaba, usamos uma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de fechamento com a barra antes do nome: </a:t>
            </a:r>
            <a:r>
              <a:rPr lang="pt-BR" b="1" dirty="0">
                <a:solidFill>
                  <a:schemeClr val="accent1"/>
                </a:solidFill>
              </a:rPr>
              <a:t>&lt;/h1&gt; </a:t>
            </a:r>
            <a:r>
              <a:rPr lang="pt-BR" dirty="0">
                <a:solidFill>
                  <a:schemeClr val="accent1"/>
                </a:solidFill>
              </a:rPr>
              <a:t>.</a:t>
            </a:r>
          </a:p>
          <a:p>
            <a:r>
              <a:rPr lang="pt-BR" dirty="0">
                <a:solidFill>
                  <a:schemeClr val="accent1"/>
                </a:solidFill>
              </a:rPr>
              <a:t>Algumas tags podem receber atributos</a:t>
            </a:r>
            <a:r>
              <a:rPr lang="pt-BR" b="1" dirty="0">
                <a:solidFill>
                  <a:schemeClr val="accent1"/>
                </a:solidFill>
              </a:rPr>
              <a:t> </a:t>
            </a:r>
            <a:r>
              <a:rPr lang="pt-BR" dirty="0">
                <a:solidFill>
                  <a:schemeClr val="accent1"/>
                </a:solidFill>
              </a:rPr>
              <a:t>dentro de sua definição. São parâmetros usando a sintaxe de nome=valor .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471F947-677F-4C40-8D8E-C9C6280D1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755677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7427FB5D-0A7A-4BCA-8A6B-ECD2582F8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120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BB6B76F-C0F2-4CCF-9B33-971DEB1225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150" b="7980"/>
          <a:stretch/>
        </p:blipFill>
        <p:spPr>
          <a:xfrm>
            <a:off x="0" y="200297"/>
            <a:ext cx="4283968" cy="473073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659AB0A-E325-48CC-96D7-EA92BBAF57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963" b="7980"/>
          <a:stretch/>
        </p:blipFill>
        <p:spPr>
          <a:xfrm>
            <a:off x="179512" y="200297"/>
            <a:ext cx="8964488" cy="473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86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6A0CBC-CDA2-427C-94D5-62F232A49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Trabalhando com cores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51481D-9BF5-49B2-A38C-139D39104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Propriedades como background-color, color, </a:t>
            </a:r>
            <a:r>
              <a:rPr lang="pt-BR" dirty="0" err="1"/>
              <a:t>border</a:t>
            </a:r>
            <a:r>
              <a:rPr lang="pt-BR" dirty="0"/>
              <a:t>-color, entre outras aceitam uma cor como valor. </a:t>
            </a:r>
          </a:p>
          <a:p>
            <a:endParaRPr lang="pt-BR" dirty="0"/>
          </a:p>
          <a:p>
            <a:r>
              <a:rPr lang="pt-BR" dirty="0"/>
              <a:t>Existem várias maneiras de definir cores quando utilizamos o CSS.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EA9E4AB-0C23-40C2-A1AC-F5D35DCEB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56454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E6AE72C-EC99-4F65-8280-7045B80A6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primeira, mais simples, é usando o nome da cor: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h1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color: </a:t>
            </a:r>
            <a:r>
              <a:rPr lang="pt-BR" dirty="0" err="1">
                <a:solidFill>
                  <a:srgbClr val="FF0000"/>
                </a:solidFill>
              </a:rPr>
              <a:t>red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h2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background-color: </a:t>
            </a:r>
            <a:r>
              <a:rPr lang="pt-BR" dirty="0" err="1">
                <a:solidFill>
                  <a:srgbClr val="FF0000"/>
                </a:solidFill>
              </a:rPr>
              <a:t>yellow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0EF1A0A-0BAA-4830-8689-160C22E07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251770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E58DCB13-905B-4EAB-9E14-9CE96490C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O difícil é acertar a exata variação de cor que queremos no design. </a:t>
            </a:r>
          </a:p>
          <a:p>
            <a:r>
              <a:rPr lang="pt-BR" dirty="0"/>
              <a:t>Por isso, é bem incomum usarmos cores com seus nomes. </a:t>
            </a:r>
          </a:p>
          <a:p>
            <a:r>
              <a:rPr lang="pt-BR" dirty="0"/>
              <a:t>O mais comum é definir a cor com base em sua composição RGB.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1638B96-00B3-49BF-91FC-7D8A5E4A3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123</a:t>
            </a:fld>
            <a:endParaRPr lang="pt-BR"/>
          </a:p>
        </p:txBody>
      </p:sp>
      <p:pic>
        <p:nvPicPr>
          <p:cNvPr id="1026" name="Picture 2" descr="Resultado de imagem para rgb">
            <a:extLst>
              <a:ext uri="{FF2B5EF4-FFF2-40B4-BE49-F238E27FC236}">
                <a16:creationId xmlns:a16="http://schemas.microsoft.com/office/drawing/2014/main" id="{60F2A139-C332-4763-AB18-436FAD3BD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169" y="3363838"/>
            <a:ext cx="1779662" cy="177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801800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9F35CB1-F27D-4C13-98F1-C581CDA6B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RGB é um sistema de cor que permite especificar até 16 milhões de cores com uma combinação de três cores base: </a:t>
            </a:r>
          </a:p>
          <a:p>
            <a:pPr lvl="1"/>
            <a:r>
              <a:rPr lang="pt-BR" dirty="0"/>
              <a:t>Vermelho (</a:t>
            </a:r>
            <a:r>
              <a:rPr lang="pt-BR" dirty="0" err="1"/>
              <a:t>Red</a:t>
            </a:r>
            <a:r>
              <a:rPr lang="pt-BR" dirty="0"/>
              <a:t>)</a:t>
            </a:r>
          </a:p>
          <a:p>
            <a:pPr lvl="1"/>
            <a:r>
              <a:rPr lang="pt-BR" dirty="0"/>
              <a:t>Verde (Green)</a:t>
            </a:r>
          </a:p>
          <a:p>
            <a:pPr lvl="1"/>
            <a:r>
              <a:rPr lang="pt-BR" dirty="0"/>
              <a:t>Azul (Blue). </a:t>
            </a:r>
          </a:p>
          <a:p>
            <a:r>
              <a:rPr lang="pt-BR" dirty="0"/>
              <a:t>Podemos escolher a intensidade de cada um desses três canais básicos, numa escala de 0 a 255.</a:t>
            </a:r>
          </a:p>
          <a:p>
            <a:r>
              <a:rPr lang="pt-BR" dirty="0"/>
              <a:t>Um amarelo forte, por exemplo, tem 255 de </a:t>
            </a:r>
            <a:r>
              <a:rPr lang="pt-BR" dirty="0" err="1"/>
              <a:t>Red</a:t>
            </a:r>
            <a:r>
              <a:rPr lang="pt-BR" dirty="0"/>
              <a:t>, 255 de Green e 0 de Blue (255, 255, 0). Se quiser um laranja, basta diminuir um pouco o verde (255, 200, 0). E assim por diante.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92146DA-B842-4140-915A-F7A1AAE65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817014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BD68BED8-5184-4BC2-9AF2-09E98ED8D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No CSS, podemos escrever as cores tendo como base sua composição RGB. 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h3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color: </a:t>
            </a:r>
            <a:r>
              <a:rPr lang="pt-BR" dirty="0" err="1">
                <a:solidFill>
                  <a:srgbClr val="FF0000"/>
                </a:solidFill>
              </a:rPr>
              <a:t>rgb</a:t>
            </a:r>
            <a:r>
              <a:rPr lang="pt-BR" dirty="0">
                <a:solidFill>
                  <a:srgbClr val="FF0000"/>
                </a:solidFill>
              </a:rPr>
              <a:t>(255, 200, 0);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r>
              <a:rPr lang="pt-BR" dirty="0"/>
              <a:t>Essa sintaxe funciona nos browsers mais modernos mas não é a mais comum na prática, por questões de compatibilidade.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9A51E8A-0892-458B-8D08-1F8131E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6214556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535ABF3-0E02-4F7E-9FC4-C6148D1E4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O mais comum é a notação hexadecimal, que acabamos usando há pouco ao escrever #333333 e #F2EDED. </a:t>
            </a:r>
          </a:p>
          <a:p>
            <a:r>
              <a:rPr lang="pt-BR" dirty="0"/>
              <a:t>Essa sintaxe tem suporte universal nos navegadores e é mais curta de escrever, apesar de ser mais enigmática.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h3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background-color: #F2EDED;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21BDD92-E572-41ED-B50B-EF1374360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760065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B22CC67A-99C8-47D6-8A67-4484D9A2F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Na notação hexadecimal (que começa com #), temos 6 caracteres. </a:t>
            </a:r>
          </a:p>
          <a:p>
            <a:r>
              <a:rPr lang="pt-BR" dirty="0"/>
              <a:t>Os primeiros 2 indicam o canal </a:t>
            </a:r>
            <a:r>
              <a:rPr lang="pt-BR" dirty="0" err="1"/>
              <a:t>Red</a:t>
            </a:r>
            <a:r>
              <a:rPr lang="pt-BR" dirty="0"/>
              <a:t>, os dois seguintes, o Green, e os dois últimos, Blue. Ou seja, RGB. </a:t>
            </a:r>
          </a:p>
          <a:p>
            <a:r>
              <a:rPr lang="pt-BR" dirty="0"/>
              <a:t>Na base hexadecimal, os algarismos vão de zero a quinze (ao invés do zero a nove da base decimal comum). Para representar os algarismos de dez a quinze, usamos letras de A </a:t>
            </a:r>
            <a:r>
              <a:rPr lang="pt-BR" dirty="0" err="1"/>
              <a:t>a</a:t>
            </a:r>
            <a:r>
              <a:rPr lang="pt-BR" dirty="0"/>
              <a:t> F. Nessa sintaxe, portanto, podemos utilizar números de 0-9 e letras de A-F.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B8A2008-2894-475A-AE6B-B836C66F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176271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4131FBB-D519-40B7-B28D-E41F77379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Toda vez que os caracteres presentes na composição da base se repetirem, estes podem ser simplificados. </a:t>
            </a:r>
          </a:p>
          <a:p>
            <a:r>
              <a:rPr lang="pt-BR" dirty="0"/>
              <a:t>Então um número em hexadecimal 3366FF, pode ser simplificado para 36F.</a:t>
            </a:r>
          </a:p>
          <a:p>
            <a:endParaRPr lang="pt-BR" dirty="0"/>
          </a:p>
          <a:p>
            <a:r>
              <a:rPr lang="pt-BR" dirty="0"/>
              <a:t>Nesse site tem as cores em hexadecimal, o que é bem útil para consulta:</a:t>
            </a:r>
          </a:p>
          <a:p>
            <a:pPr lvl="1"/>
            <a:r>
              <a:rPr lang="pt-BR" dirty="0">
                <a:hlinkClick r:id="rId2"/>
              </a:rPr>
              <a:t>http://www.erikasarti.com/html/tabela-cores/</a:t>
            </a:r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74B937C-5176-4BF1-8AF0-A2354DEE8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450530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7EB0EB1-14FC-45FB-AA4A-9BD1253FB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Espaçamento, Margem e Dimensões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52DBACE-4ABC-439B-8B6F-F76CAB76F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Utilizamos a propriedade </a:t>
            </a:r>
            <a:r>
              <a:rPr lang="pt-BR" b="1" dirty="0" err="1"/>
              <a:t>padding</a:t>
            </a:r>
            <a:r>
              <a:rPr lang="pt-BR" dirty="0"/>
              <a:t> para espaçamento, </a:t>
            </a:r>
            <a:r>
              <a:rPr lang="pt-BR" b="1" dirty="0" err="1"/>
              <a:t>margin</a:t>
            </a:r>
            <a:r>
              <a:rPr lang="pt-BR" dirty="0"/>
              <a:t> para margem, </a:t>
            </a:r>
            <a:r>
              <a:rPr lang="pt-BR" b="1" dirty="0" err="1"/>
              <a:t>height</a:t>
            </a:r>
            <a:r>
              <a:rPr lang="pt-BR" dirty="0"/>
              <a:t> e </a:t>
            </a:r>
            <a:r>
              <a:rPr lang="pt-BR" b="1" dirty="0" err="1"/>
              <a:t>width</a:t>
            </a:r>
            <a:r>
              <a:rPr lang="pt-BR" b="1" dirty="0"/>
              <a:t> </a:t>
            </a:r>
            <a:r>
              <a:rPr lang="pt-BR" dirty="0"/>
              <a:t>para alterar dimensões dos elementos. </a:t>
            </a:r>
          </a:p>
          <a:p>
            <a:r>
              <a:rPr lang="pt-BR" dirty="0"/>
              <a:t>Vamos ver cada um desses elementos a seguir.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38318F4-1E25-4978-85D5-9AE2404B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155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4A60225-3FA8-434F-A7D4-F0396D1A8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solidFill>
                  <a:schemeClr val="accent1"/>
                </a:solidFill>
              </a:rPr>
              <a:t>Para definir uma imagem, por exemplo, usamos 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img</a:t>
            </a:r>
            <a:r>
              <a:rPr lang="pt-BR" b="1" dirty="0">
                <a:solidFill>
                  <a:schemeClr val="accent1"/>
                </a:solidFill>
              </a:rPr>
              <a:t>&gt; </a:t>
            </a:r>
            <a:r>
              <a:rPr lang="pt-BR" dirty="0">
                <a:solidFill>
                  <a:schemeClr val="accent1"/>
                </a:solidFill>
              </a:rPr>
              <a:t>e, para indicar qual imagem carregar, usamos o atributo </a:t>
            </a:r>
            <a:r>
              <a:rPr lang="pt-BR" dirty="0" err="1">
                <a:solidFill>
                  <a:schemeClr val="accent1"/>
                </a:solidFill>
              </a:rPr>
              <a:t>src</a:t>
            </a:r>
            <a:r>
              <a:rPr lang="pt-BR" dirty="0">
                <a:solidFill>
                  <a:schemeClr val="accent1"/>
                </a:solidFill>
              </a:rPr>
              <a:t>:</a:t>
            </a:r>
          </a:p>
          <a:p>
            <a:pPr marL="0" indent="0">
              <a:buNone/>
            </a:pPr>
            <a:r>
              <a:rPr lang="pt-BR" sz="2700" b="1" dirty="0">
                <a:solidFill>
                  <a:srgbClr val="FF0000"/>
                </a:solidFill>
              </a:rPr>
              <a:t>&lt;</a:t>
            </a:r>
            <a:r>
              <a:rPr lang="pt-BR" sz="2700" b="1" dirty="0" err="1">
                <a:solidFill>
                  <a:srgbClr val="FF0000"/>
                </a:solidFill>
              </a:rPr>
              <a:t>img</a:t>
            </a:r>
            <a:r>
              <a:rPr lang="pt-BR" sz="2700" b="1" dirty="0">
                <a:solidFill>
                  <a:srgbClr val="FF0000"/>
                </a:solidFill>
              </a:rPr>
              <a:t> </a:t>
            </a:r>
            <a:r>
              <a:rPr lang="pt-BR" sz="2700" b="1" dirty="0" err="1">
                <a:solidFill>
                  <a:srgbClr val="FF0000"/>
                </a:solidFill>
              </a:rPr>
              <a:t>src</a:t>
            </a:r>
            <a:r>
              <a:rPr lang="pt-BR" sz="2700" b="1" dirty="0">
                <a:solidFill>
                  <a:srgbClr val="FF0000"/>
                </a:solidFill>
              </a:rPr>
              <a:t>="../imagens/casa_de_praia.jpg"&gt;</a:t>
            </a:r>
          </a:p>
          <a:p>
            <a:endParaRPr lang="pt-BR" dirty="0"/>
          </a:p>
          <a:p>
            <a:r>
              <a:rPr lang="pt-BR" dirty="0"/>
              <a:t>Repare que a </a:t>
            </a:r>
            <a:r>
              <a:rPr lang="pt-BR" dirty="0" err="1"/>
              <a:t>tag</a:t>
            </a:r>
            <a:r>
              <a:rPr lang="pt-BR" dirty="0"/>
              <a:t> </a:t>
            </a:r>
            <a:r>
              <a:rPr lang="pt-BR" dirty="0" err="1"/>
              <a:t>img</a:t>
            </a:r>
            <a:r>
              <a:rPr lang="pt-BR" dirty="0"/>
              <a:t> não possui conteúdo por si só. Nesses casos, </a:t>
            </a:r>
            <a:r>
              <a:rPr lang="pt-BR" b="1" dirty="0"/>
              <a:t>não </a:t>
            </a:r>
            <a:r>
              <a:rPr lang="pt-BR" dirty="0"/>
              <a:t>é necessário usar uma </a:t>
            </a:r>
            <a:r>
              <a:rPr lang="pt-BR" dirty="0" err="1"/>
              <a:t>tag</a:t>
            </a:r>
            <a:r>
              <a:rPr lang="pt-BR" dirty="0"/>
              <a:t> de fechamento como antes no h1.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86A947A-0F6E-432F-A6C9-B63395E61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005627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C6D76CD-39D9-41E0-9646-11B648030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Padding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CCA35042-1CE9-4676-9406-FB765B773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A propriedade </a:t>
            </a:r>
            <a:r>
              <a:rPr lang="pt-BR" dirty="0" err="1"/>
              <a:t>padding</a:t>
            </a:r>
            <a:r>
              <a:rPr lang="pt-BR" dirty="0"/>
              <a:t> é utilizada para definir um espaçamento interno em alguns elementos (distância entre o limite do elemento, sua borda, e seu respectivo conteúdo) e tem as </a:t>
            </a:r>
            <a:r>
              <a:rPr lang="pt-BR" dirty="0" err="1"/>
              <a:t>subpropriedades</a:t>
            </a:r>
            <a:r>
              <a:rPr lang="pt-BR" dirty="0"/>
              <a:t> listadas a seguir:</a:t>
            </a:r>
          </a:p>
          <a:p>
            <a:pPr lvl="1"/>
            <a:r>
              <a:rPr lang="pt-BR" dirty="0" err="1"/>
              <a:t>padding</a:t>
            </a:r>
            <a:r>
              <a:rPr lang="pt-BR" dirty="0"/>
              <a:t>-top</a:t>
            </a:r>
          </a:p>
          <a:p>
            <a:pPr lvl="1"/>
            <a:r>
              <a:rPr lang="pt-BR" dirty="0" err="1"/>
              <a:t>padding-right</a:t>
            </a:r>
            <a:endParaRPr lang="pt-BR" dirty="0"/>
          </a:p>
          <a:p>
            <a:pPr lvl="1"/>
            <a:r>
              <a:rPr lang="pt-BR" dirty="0" err="1"/>
              <a:t>padding-bottom</a:t>
            </a:r>
            <a:endParaRPr lang="pt-BR" dirty="0"/>
          </a:p>
          <a:p>
            <a:pPr lvl="1"/>
            <a:r>
              <a:rPr lang="pt-BR" dirty="0" err="1"/>
              <a:t>padding-left</a:t>
            </a:r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15E9523-35CB-43BC-B577-9842EBB8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090718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8F6540E-0FEA-44EB-8732-D62BB2DA2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Essas propriedades aplicam uma distância entre o limite do elemento e seu conteúdo acima, à direita, abaixo e à esquerda respectivamente. </a:t>
            </a:r>
          </a:p>
          <a:p>
            <a:r>
              <a:rPr lang="pt-BR" dirty="0"/>
              <a:t>Essa ordem é importante para entendermos como funciona a </a:t>
            </a:r>
            <a:r>
              <a:rPr lang="pt-BR" dirty="0" err="1"/>
              <a:t>shorthand</a:t>
            </a:r>
            <a:r>
              <a:rPr lang="pt-BR" dirty="0"/>
              <a:t> </a:t>
            </a:r>
            <a:r>
              <a:rPr lang="pt-BR" dirty="0" err="1"/>
              <a:t>property</a:t>
            </a:r>
            <a:r>
              <a:rPr lang="pt-BR" dirty="0"/>
              <a:t> do </a:t>
            </a:r>
            <a:r>
              <a:rPr lang="pt-BR" dirty="0" err="1"/>
              <a:t>padding</a:t>
            </a:r>
            <a:r>
              <a:rPr lang="pt-BR" dirty="0"/>
              <a:t>.</a:t>
            </a:r>
          </a:p>
          <a:p>
            <a:r>
              <a:rPr lang="pt-BR" dirty="0"/>
              <a:t>Podemos definir todos os valores para as </a:t>
            </a:r>
            <a:r>
              <a:rPr lang="pt-BR" dirty="0" err="1"/>
              <a:t>subpropriedades</a:t>
            </a:r>
            <a:r>
              <a:rPr lang="pt-BR" dirty="0"/>
              <a:t> do </a:t>
            </a:r>
            <a:r>
              <a:rPr lang="pt-BR" dirty="0" err="1"/>
              <a:t>padding</a:t>
            </a:r>
            <a:r>
              <a:rPr lang="pt-BR" dirty="0"/>
              <a:t> em uma única propriedade, chamada de </a:t>
            </a:r>
            <a:r>
              <a:rPr lang="pt-BR" b="1" dirty="0" err="1"/>
              <a:t>padding</a:t>
            </a:r>
            <a:r>
              <a:rPr lang="pt-BR" dirty="0"/>
              <a:t>, e seu comportamento é descrito nos exemplos a seguir: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D97570F-8721-415B-BF31-285E3E15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066972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B72610E-1EBC-43E2-AEF8-B7B9FA915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Se passado somente um valor para a propriedade </a:t>
            </a:r>
            <a:r>
              <a:rPr lang="pt-BR" dirty="0" err="1"/>
              <a:t>padding</a:t>
            </a:r>
            <a:r>
              <a:rPr lang="pt-BR" dirty="0"/>
              <a:t> , esse mesmo valor é aplicado em todas as direções.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p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</a:t>
            </a:r>
            <a:r>
              <a:rPr lang="pt-BR" dirty="0" err="1">
                <a:solidFill>
                  <a:srgbClr val="FF0000"/>
                </a:solidFill>
              </a:rPr>
              <a:t>padding</a:t>
            </a:r>
            <a:r>
              <a:rPr lang="pt-BR" dirty="0">
                <a:solidFill>
                  <a:srgbClr val="FF0000"/>
                </a:solidFill>
              </a:rPr>
              <a:t>: 10px;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EA7DF84-F0F7-4560-81BB-7855E7B4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132</a:t>
            </a:fld>
            <a:endParaRPr lang="pt-BR"/>
          </a:p>
        </p:txBody>
      </p:sp>
      <p:sp>
        <p:nvSpPr>
          <p:cNvPr id="4" name="Seta: para Cima 3">
            <a:extLst>
              <a:ext uri="{FF2B5EF4-FFF2-40B4-BE49-F238E27FC236}">
                <a16:creationId xmlns:a16="http://schemas.microsoft.com/office/drawing/2014/main" id="{533BE4E6-653E-45AA-B909-3F8C16D5970C}"/>
              </a:ext>
            </a:extLst>
          </p:cNvPr>
          <p:cNvSpPr/>
          <p:nvPr/>
        </p:nvSpPr>
        <p:spPr>
          <a:xfrm>
            <a:off x="7732948" y="2931790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eta: para Cima 4">
            <a:extLst>
              <a:ext uri="{FF2B5EF4-FFF2-40B4-BE49-F238E27FC236}">
                <a16:creationId xmlns:a16="http://schemas.microsoft.com/office/drawing/2014/main" id="{0B678862-EA34-44AB-85F7-F92392FA05A1}"/>
              </a:ext>
            </a:extLst>
          </p:cNvPr>
          <p:cNvSpPr/>
          <p:nvPr/>
        </p:nvSpPr>
        <p:spPr>
          <a:xfrm rot="5400000">
            <a:off x="8175364" y="3363838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: para Cima 5">
            <a:extLst>
              <a:ext uri="{FF2B5EF4-FFF2-40B4-BE49-F238E27FC236}">
                <a16:creationId xmlns:a16="http://schemas.microsoft.com/office/drawing/2014/main" id="{63E070EC-A25F-4B1E-BFAE-AC34F75A4D98}"/>
              </a:ext>
            </a:extLst>
          </p:cNvPr>
          <p:cNvSpPr/>
          <p:nvPr/>
        </p:nvSpPr>
        <p:spPr>
          <a:xfrm rot="10800000">
            <a:off x="7732948" y="3867894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: para Cima 6">
            <a:extLst>
              <a:ext uri="{FF2B5EF4-FFF2-40B4-BE49-F238E27FC236}">
                <a16:creationId xmlns:a16="http://schemas.microsoft.com/office/drawing/2014/main" id="{C08FD9E2-A1DE-472B-84E8-374D4E9E49C3}"/>
              </a:ext>
            </a:extLst>
          </p:cNvPr>
          <p:cNvSpPr/>
          <p:nvPr/>
        </p:nvSpPr>
        <p:spPr>
          <a:xfrm rot="16200000">
            <a:off x="7290532" y="3365996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973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5FADC1B-BC82-4E8A-889C-6DE9FDC1C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Se passados dois valores, o primeiro será aplicado acima e abaixo (equivalente a passar o mesmo valor para </a:t>
            </a:r>
            <a:r>
              <a:rPr lang="pt-BR" dirty="0" err="1"/>
              <a:t>padding</a:t>
            </a:r>
            <a:r>
              <a:rPr lang="pt-BR" dirty="0"/>
              <a:t>-top e </a:t>
            </a:r>
            <a:r>
              <a:rPr lang="pt-BR" dirty="0" err="1"/>
              <a:t>padding-bottom</a:t>
            </a:r>
            <a:r>
              <a:rPr lang="pt-BR" dirty="0"/>
              <a:t>) e o segundo será aplicado à direita e à esquerda (equivalente ao mesmo valor para </a:t>
            </a:r>
            <a:r>
              <a:rPr lang="pt-BR" dirty="0" err="1"/>
              <a:t>padding-right</a:t>
            </a:r>
            <a:r>
              <a:rPr lang="pt-BR" dirty="0"/>
              <a:t> e </a:t>
            </a:r>
            <a:r>
              <a:rPr lang="pt-BR" dirty="0" err="1"/>
              <a:t>padding-left</a:t>
            </a:r>
            <a:r>
              <a:rPr lang="pt-BR" dirty="0"/>
              <a:t> ).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p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</a:t>
            </a:r>
            <a:r>
              <a:rPr lang="pt-BR" dirty="0" err="1">
                <a:solidFill>
                  <a:srgbClr val="FF0000"/>
                </a:solidFill>
              </a:rPr>
              <a:t>padding</a:t>
            </a:r>
            <a:r>
              <a:rPr lang="pt-BR" dirty="0">
                <a:solidFill>
                  <a:srgbClr val="FF0000"/>
                </a:solidFill>
              </a:rPr>
              <a:t>: 10px 15px;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A2EC9D9-563D-4550-B8E8-CBD4E7F22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133</a:t>
            </a:fld>
            <a:endParaRPr lang="pt-BR"/>
          </a:p>
        </p:txBody>
      </p:sp>
      <p:sp>
        <p:nvSpPr>
          <p:cNvPr id="4" name="Seta: para Cima 3">
            <a:extLst>
              <a:ext uri="{FF2B5EF4-FFF2-40B4-BE49-F238E27FC236}">
                <a16:creationId xmlns:a16="http://schemas.microsoft.com/office/drawing/2014/main" id="{5597C280-88ED-476F-9D52-04D86ABAFAA4}"/>
              </a:ext>
            </a:extLst>
          </p:cNvPr>
          <p:cNvSpPr/>
          <p:nvPr/>
        </p:nvSpPr>
        <p:spPr>
          <a:xfrm>
            <a:off x="7732948" y="2931790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eta: para Cima 4">
            <a:extLst>
              <a:ext uri="{FF2B5EF4-FFF2-40B4-BE49-F238E27FC236}">
                <a16:creationId xmlns:a16="http://schemas.microsoft.com/office/drawing/2014/main" id="{DFCDD75A-BE7E-41B2-B83B-5FBC1FEB7D1F}"/>
              </a:ext>
            </a:extLst>
          </p:cNvPr>
          <p:cNvSpPr/>
          <p:nvPr/>
        </p:nvSpPr>
        <p:spPr>
          <a:xfrm rot="5400000">
            <a:off x="8175364" y="3363838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: para Cima 5">
            <a:extLst>
              <a:ext uri="{FF2B5EF4-FFF2-40B4-BE49-F238E27FC236}">
                <a16:creationId xmlns:a16="http://schemas.microsoft.com/office/drawing/2014/main" id="{11FE824A-170A-4239-A7C7-1F52311E2B3D}"/>
              </a:ext>
            </a:extLst>
          </p:cNvPr>
          <p:cNvSpPr/>
          <p:nvPr/>
        </p:nvSpPr>
        <p:spPr>
          <a:xfrm rot="10800000">
            <a:off x="7732948" y="3867894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: para Cima 6">
            <a:extLst>
              <a:ext uri="{FF2B5EF4-FFF2-40B4-BE49-F238E27FC236}">
                <a16:creationId xmlns:a16="http://schemas.microsoft.com/office/drawing/2014/main" id="{61047893-7564-45B7-9609-F152563CB18E}"/>
              </a:ext>
            </a:extLst>
          </p:cNvPr>
          <p:cNvSpPr/>
          <p:nvPr/>
        </p:nvSpPr>
        <p:spPr>
          <a:xfrm rot="16200000">
            <a:off x="7290532" y="3365996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6950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73686A1-2D99-4698-BE10-0FF15E7D3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Se passados três valores, o primeiro será aplicado acima (equivalente a </a:t>
            </a:r>
            <a:r>
              <a:rPr lang="pt-BR" dirty="0" err="1"/>
              <a:t>padding</a:t>
            </a:r>
            <a:r>
              <a:rPr lang="pt-BR" dirty="0"/>
              <a:t>-top), o segundo será aplicado à direita e à esquerda (equivalente a passar o mesmo valor para </a:t>
            </a:r>
            <a:r>
              <a:rPr lang="pt-BR" dirty="0" err="1"/>
              <a:t>padding-right</a:t>
            </a:r>
            <a:r>
              <a:rPr lang="pt-BR" dirty="0"/>
              <a:t> e </a:t>
            </a:r>
            <a:r>
              <a:rPr lang="pt-BR" dirty="0" err="1"/>
              <a:t>padding-left</a:t>
            </a:r>
            <a:r>
              <a:rPr lang="pt-BR" dirty="0"/>
              <a:t>) e o terceiro valor será aplicado abaixo do elemento (equivalente a </a:t>
            </a:r>
            <a:r>
              <a:rPr lang="pt-BR" dirty="0" err="1"/>
              <a:t>padding-bottom</a:t>
            </a:r>
            <a:r>
              <a:rPr lang="pt-BR" dirty="0"/>
              <a:t>).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p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</a:t>
            </a:r>
            <a:r>
              <a:rPr lang="pt-BR" dirty="0" err="1">
                <a:solidFill>
                  <a:srgbClr val="FF0000"/>
                </a:solidFill>
              </a:rPr>
              <a:t>padding</a:t>
            </a:r>
            <a:r>
              <a:rPr lang="pt-BR" dirty="0">
                <a:solidFill>
                  <a:srgbClr val="FF0000"/>
                </a:solidFill>
              </a:rPr>
              <a:t>: 10px 20px 15px;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CE72B81-8F69-446C-B220-B12881034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134</a:t>
            </a:fld>
            <a:endParaRPr lang="pt-BR"/>
          </a:p>
        </p:txBody>
      </p:sp>
      <p:sp>
        <p:nvSpPr>
          <p:cNvPr id="4" name="Seta: para Cima 3">
            <a:extLst>
              <a:ext uri="{FF2B5EF4-FFF2-40B4-BE49-F238E27FC236}">
                <a16:creationId xmlns:a16="http://schemas.microsoft.com/office/drawing/2014/main" id="{0B8DAA58-C2C3-4E42-8152-66EFB7BB39DB}"/>
              </a:ext>
            </a:extLst>
          </p:cNvPr>
          <p:cNvSpPr/>
          <p:nvPr/>
        </p:nvSpPr>
        <p:spPr>
          <a:xfrm>
            <a:off x="7732948" y="3363838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eta: para Cima 4">
            <a:extLst>
              <a:ext uri="{FF2B5EF4-FFF2-40B4-BE49-F238E27FC236}">
                <a16:creationId xmlns:a16="http://schemas.microsoft.com/office/drawing/2014/main" id="{24B730EF-BC85-41C0-A3D3-6DE39F16D569}"/>
              </a:ext>
            </a:extLst>
          </p:cNvPr>
          <p:cNvSpPr/>
          <p:nvPr/>
        </p:nvSpPr>
        <p:spPr>
          <a:xfrm rot="5400000">
            <a:off x="8175364" y="3795886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: para Cima 5">
            <a:extLst>
              <a:ext uri="{FF2B5EF4-FFF2-40B4-BE49-F238E27FC236}">
                <a16:creationId xmlns:a16="http://schemas.microsoft.com/office/drawing/2014/main" id="{108599E0-2D0F-474B-BA16-30621479E5E2}"/>
              </a:ext>
            </a:extLst>
          </p:cNvPr>
          <p:cNvSpPr/>
          <p:nvPr/>
        </p:nvSpPr>
        <p:spPr>
          <a:xfrm rot="10800000">
            <a:off x="7732948" y="4299942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: para Cima 6">
            <a:extLst>
              <a:ext uri="{FF2B5EF4-FFF2-40B4-BE49-F238E27FC236}">
                <a16:creationId xmlns:a16="http://schemas.microsoft.com/office/drawing/2014/main" id="{BDE6D45D-88EB-43AF-BECE-E25A397431EE}"/>
              </a:ext>
            </a:extLst>
          </p:cNvPr>
          <p:cNvSpPr/>
          <p:nvPr/>
        </p:nvSpPr>
        <p:spPr>
          <a:xfrm rot="16200000">
            <a:off x="7290532" y="3798044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1703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D2A37E8-9EFF-410F-B957-5A1A83BD3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Se passados quatro valores, serão aplicados respectivamente a </a:t>
            </a:r>
            <a:r>
              <a:rPr lang="pt-BR" dirty="0" err="1"/>
              <a:t>padding</a:t>
            </a:r>
            <a:r>
              <a:rPr lang="pt-BR" dirty="0"/>
              <a:t>-top, </a:t>
            </a:r>
            <a:r>
              <a:rPr lang="pt-BR" dirty="0" err="1"/>
              <a:t>padding-right</a:t>
            </a:r>
            <a:r>
              <a:rPr lang="pt-BR" dirty="0"/>
              <a:t>, </a:t>
            </a:r>
            <a:r>
              <a:rPr lang="pt-BR" dirty="0" err="1"/>
              <a:t>padding-bottom</a:t>
            </a:r>
            <a:r>
              <a:rPr lang="pt-BR" dirty="0"/>
              <a:t> e </a:t>
            </a:r>
            <a:r>
              <a:rPr lang="pt-BR" dirty="0" err="1"/>
              <a:t>padding-left</a:t>
            </a:r>
            <a:r>
              <a:rPr lang="pt-BR" dirty="0"/>
              <a:t>. Para facilitar a memorização dessa ordem, basta lembrar que os valores são aplicados em sentido horário.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p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</a:t>
            </a:r>
            <a:r>
              <a:rPr lang="pt-BR" dirty="0" err="1">
                <a:solidFill>
                  <a:srgbClr val="FF0000"/>
                </a:solidFill>
              </a:rPr>
              <a:t>padding</a:t>
            </a:r>
            <a:r>
              <a:rPr lang="pt-BR" dirty="0">
                <a:solidFill>
                  <a:srgbClr val="FF0000"/>
                </a:solidFill>
              </a:rPr>
              <a:t>: 10px 20px 15px 5px;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8172B7F-A32D-4F76-9FF9-6EC35C786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135</a:t>
            </a:fld>
            <a:endParaRPr lang="pt-BR"/>
          </a:p>
        </p:txBody>
      </p:sp>
      <p:sp>
        <p:nvSpPr>
          <p:cNvPr id="8" name="Seta: para Cima 7">
            <a:extLst>
              <a:ext uri="{FF2B5EF4-FFF2-40B4-BE49-F238E27FC236}">
                <a16:creationId xmlns:a16="http://schemas.microsoft.com/office/drawing/2014/main" id="{7F273609-84B2-445B-A9B2-CA9B5357A6F5}"/>
              </a:ext>
            </a:extLst>
          </p:cNvPr>
          <p:cNvSpPr/>
          <p:nvPr/>
        </p:nvSpPr>
        <p:spPr>
          <a:xfrm>
            <a:off x="7732948" y="2931790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Cima 8">
            <a:extLst>
              <a:ext uri="{FF2B5EF4-FFF2-40B4-BE49-F238E27FC236}">
                <a16:creationId xmlns:a16="http://schemas.microsoft.com/office/drawing/2014/main" id="{06ECF746-7D7C-4EC8-B7FF-B9138F9FB174}"/>
              </a:ext>
            </a:extLst>
          </p:cNvPr>
          <p:cNvSpPr/>
          <p:nvPr/>
        </p:nvSpPr>
        <p:spPr>
          <a:xfrm rot="5400000">
            <a:off x="8175364" y="3363838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ta: para Cima 9">
            <a:extLst>
              <a:ext uri="{FF2B5EF4-FFF2-40B4-BE49-F238E27FC236}">
                <a16:creationId xmlns:a16="http://schemas.microsoft.com/office/drawing/2014/main" id="{F6FA6E3A-6FEA-4347-AC4B-4A8DA77CC197}"/>
              </a:ext>
            </a:extLst>
          </p:cNvPr>
          <p:cNvSpPr/>
          <p:nvPr/>
        </p:nvSpPr>
        <p:spPr>
          <a:xfrm rot="10800000">
            <a:off x="7732948" y="3867894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eta: para Cima 10">
            <a:extLst>
              <a:ext uri="{FF2B5EF4-FFF2-40B4-BE49-F238E27FC236}">
                <a16:creationId xmlns:a16="http://schemas.microsoft.com/office/drawing/2014/main" id="{13718C15-C581-4B03-8AA8-D3540397A860}"/>
              </a:ext>
            </a:extLst>
          </p:cNvPr>
          <p:cNvSpPr/>
          <p:nvPr/>
        </p:nvSpPr>
        <p:spPr>
          <a:xfrm rot="16200000">
            <a:off x="7290532" y="3365996"/>
            <a:ext cx="216024" cy="648072"/>
          </a:xfrm>
          <a:prstGeom prst="up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0267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764983-5AD3-4552-B7E0-8662B1B84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Margin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18375C0-EC16-4583-812F-84A41B5D8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/>
              <a:t>A propriedade </a:t>
            </a:r>
            <a:r>
              <a:rPr lang="pt-BR" b="1" dirty="0" err="1"/>
              <a:t>margin</a:t>
            </a:r>
            <a:r>
              <a:rPr lang="pt-BR" dirty="0"/>
              <a:t> é bem parecida com a propriedade </a:t>
            </a:r>
            <a:r>
              <a:rPr lang="pt-BR" dirty="0" err="1"/>
              <a:t>padding</a:t>
            </a:r>
            <a:r>
              <a:rPr lang="pt-BR" dirty="0"/>
              <a:t>, exceto que ela adiciona espaço após o limite do elemento, ou seja, é um espaçamento além do elemento em si. </a:t>
            </a:r>
          </a:p>
          <a:p>
            <a:r>
              <a:rPr lang="pt-BR" dirty="0"/>
              <a:t>Além das </a:t>
            </a:r>
            <a:r>
              <a:rPr lang="pt-BR" dirty="0" err="1"/>
              <a:t>subpropriedades</a:t>
            </a:r>
            <a:r>
              <a:rPr lang="pt-BR" dirty="0"/>
              <a:t> listadas a seguir, há a </a:t>
            </a:r>
            <a:r>
              <a:rPr lang="pt-BR" dirty="0" err="1"/>
              <a:t>shorthand</a:t>
            </a:r>
            <a:r>
              <a:rPr lang="pt-BR" dirty="0"/>
              <a:t> </a:t>
            </a:r>
            <a:r>
              <a:rPr lang="pt-BR" dirty="0" err="1"/>
              <a:t>property</a:t>
            </a:r>
            <a:r>
              <a:rPr lang="pt-BR" dirty="0"/>
              <a:t> </a:t>
            </a:r>
            <a:r>
              <a:rPr lang="pt-BR" dirty="0" err="1"/>
              <a:t>margin</a:t>
            </a:r>
            <a:r>
              <a:rPr lang="pt-BR" dirty="0"/>
              <a:t> que se comporta da mesma maneira que a </a:t>
            </a:r>
            <a:r>
              <a:rPr lang="pt-BR" dirty="0" err="1"/>
              <a:t>shorthand</a:t>
            </a:r>
            <a:r>
              <a:rPr lang="pt-BR" dirty="0"/>
              <a:t> </a:t>
            </a:r>
            <a:r>
              <a:rPr lang="pt-BR" dirty="0" err="1"/>
              <a:t>property</a:t>
            </a:r>
            <a:r>
              <a:rPr lang="pt-BR" dirty="0"/>
              <a:t> do </a:t>
            </a:r>
            <a:r>
              <a:rPr lang="pt-BR" dirty="0" err="1"/>
              <a:t>padding</a:t>
            </a:r>
            <a:r>
              <a:rPr lang="pt-BR" dirty="0"/>
              <a:t>.</a:t>
            </a:r>
          </a:p>
          <a:p>
            <a:pPr lvl="1"/>
            <a:r>
              <a:rPr lang="pt-BR" dirty="0" err="1"/>
              <a:t>margin</a:t>
            </a:r>
            <a:r>
              <a:rPr lang="pt-BR" dirty="0"/>
              <a:t>-top</a:t>
            </a:r>
          </a:p>
          <a:p>
            <a:pPr lvl="1"/>
            <a:r>
              <a:rPr lang="pt-BR" dirty="0" err="1"/>
              <a:t>margin-right</a:t>
            </a:r>
            <a:endParaRPr lang="pt-BR" dirty="0"/>
          </a:p>
          <a:p>
            <a:pPr lvl="1"/>
            <a:r>
              <a:rPr lang="pt-BR" dirty="0" err="1"/>
              <a:t>margin-bottom</a:t>
            </a:r>
            <a:endParaRPr lang="pt-BR" dirty="0"/>
          </a:p>
          <a:p>
            <a:pPr lvl="1"/>
            <a:r>
              <a:rPr lang="pt-BR" dirty="0" err="1"/>
              <a:t>margin-left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66B9086-2096-4BFA-AF9A-9315FB031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3394228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366CEF4-B797-4255-9D03-37DBA98E1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Há ainda uma maneira de permitir que o navegador defina qual será a dimensão da propriedade </a:t>
            </a:r>
            <a:r>
              <a:rPr lang="pt-BR" dirty="0" err="1"/>
              <a:t>padding</a:t>
            </a:r>
            <a:r>
              <a:rPr lang="pt-BR" dirty="0"/>
              <a:t> ou </a:t>
            </a:r>
            <a:r>
              <a:rPr lang="pt-BR" dirty="0" err="1"/>
              <a:t>margin</a:t>
            </a:r>
            <a:r>
              <a:rPr lang="pt-BR" dirty="0"/>
              <a:t> conforme o espaço disponível na tela: definimos o valor auto para os espaçamentos que quisermos.</a:t>
            </a:r>
          </a:p>
          <a:p>
            <a:r>
              <a:rPr lang="pt-BR" dirty="0"/>
              <a:t>No exemplo a seguir, definimos que um elemento não tem nenhuma margem acima ou abaixo de seu conteúdo e que o navegador define uma margem igual para ambos os lados de acordo com o espaço disponível: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p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</a:t>
            </a:r>
            <a:r>
              <a:rPr lang="pt-BR" dirty="0" err="1">
                <a:solidFill>
                  <a:srgbClr val="FF0000"/>
                </a:solidFill>
              </a:rPr>
              <a:t>margin</a:t>
            </a:r>
            <a:r>
              <a:rPr lang="pt-BR" dirty="0">
                <a:solidFill>
                  <a:srgbClr val="FF0000"/>
                </a:solidFill>
              </a:rPr>
              <a:t>: 0 auto;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3114B6F-5D8F-4D0C-A614-AE027111B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9850924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F05D47-3DA4-4774-8EC2-D1861C2B6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Dimensões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4DB8CF-253E-48EE-8112-C5A44F88C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/>
              <a:t>É possível determinar as dimensões de um elemento, por exemplo: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p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background-color: </a:t>
            </a:r>
            <a:r>
              <a:rPr lang="pt-BR" dirty="0" err="1">
                <a:solidFill>
                  <a:srgbClr val="FF0000"/>
                </a:solidFill>
              </a:rPr>
              <a:t>red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</a:t>
            </a:r>
            <a:r>
              <a:rPr lang="pt-BR" dirty="0" err="1">
                <a:solidFill>
                  <a:srgbClr val="FF0000"/>
                </a:solidFill>
              </a:rPr>
              <a:t>height</a:t>
            </a:r>
            <a:r>
              <a:rPr lang="pt-BR" dirty="0">
                <a:solidFill>
                  <a:srgbClr val="FF0000"/>
                </a:solidFill>
              </a:rPr>
              <a:t>: 300px;</a:t>
            </a:r>
          </a:p>
          <a:p>
            <a:pPr marL="0" indent="0" algn="l">
              <a:buNone/>
            </a:pPr>
            <a:r>
              <a:rPr lang="pt-BR" dirty="0">
                <a:solidFill>
                  <a:srgbClr val="FF0000"/>
                </a:solidFill>
              </a:rPr>
              <a:t>    </a:t>
            </a:r>
            <a:r>
              <a:rPr lang="pt-BR" dirty="0" err="1">
                <a:solidFill>
                  <a:srgbClr val="FF0000"/>
                </a:solidFill>
              </a:rPr>
              <a:t>width</a:t>
            </a:r>
            <a:r>
              <a:rPr lang="pt-BR" dirty="0">
                <a:solidFill>
                  <a:srgbClr val="FF0000"/>
                </a:solidFill>
              </a:rPr>
              <a:t>: 300px;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r>
              <a:rPr lang="pt-BR" dirty="0"/>
              <a:t>Todos os parágrafos do HTML ocuparão 300 pixels de altura e de largura, com cor de fundo vermelha.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3D3EC32-A4BF-4414-9299-1E88119F6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3388594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0C3B5FC-E3D2-43D6-B9A0-3B8E1655A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Vamos agora voltar ao nosso projeto e mexer mais um pouco nele.</a:t>
            </a:r>
          </a:p>
          <a:p>
            <a:r>
              <a:rPr lang="pt-BR" dirty="0"/>
              <a:t>Na página sobre.html crie um subtítulo chamado </a:t>
            </a:r>
            <a:r>
              <a:rPr lang="pt-BR" u="sng" dirty="0"/>
              <a:t>Diferenciais</a:t>
            </a:r>
            <a:r>
              <a:rPr lang="pt-BR" dirty="0"/>
              <a:t> e, logo em seguida, uma lista não ordenada de diferenciais. Use &lt;h2&gt; para o subtítulo, &lt;</a:t>
            </a:r>
            <a:r>
              <a:rPr lang="pt-BR" dirty="0" err="1"/>
              <a:t>ul</a:t>
            </a:r>
            <a:r>
              <a:rPr lang="pt-BR" dirty="0"/>
              <a:t>&gt; para a lista e &lt;li&gt; para os itens da lista.</a:t>
            </a:r>
          </a:p>
          <a:p>
            <a:r>
              <a:rPr lang="pt-BR" dirty="0"/>
              <a:t>Os diferenciais estão no arquivo diferenciais.txt que vou disponibilizar para vocês.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92AE681-282A-4E2F-A64B-FA1CF9688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6283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A14902AA-4E7E-4D93-A756-AC2EF9AAF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82"/>
            <a:ext cx="9143999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E0AE5A0-0098-4DC4-82DC-CCE4071B6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03463" y="469990"/>
            <a:ext cx="2456751" cy="3306366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8" name="Rectangle 13">
            <a:extLst>
              <a:ext uri="{FF2B5EF4-FFF2-40B4-BE49-F238E27FC236}">
                <a16:creationId xmlns:a16="http://schemas.microsoft.com/office/drawing/2014/main" id="{B6D28670-6E3D-4F4B-AD22-EFA33BF3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474" y="757699"/>
            <a:ext cx="8336526" cy="43858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BBB91855-B95C-48BC-BB6F-ABE7229E2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61437"/>
            <a:ext cx="7200900" cy="1114425"/>
          </a:xfrm>
        </p:spPr>
        <p:txBody>
          <a:bodyPr>
            <a:normAutofit/>
          </a:bodyPr>
          <a:lstStyle/>
          <a:p>
            <a:r>
              <a:rPr lang="pt-BR"/>
              <a:t>Estrutura do HTML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1DB104F0-1B0C-4F00-AF94-CF23D7942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2190465"/>
            <a:ext cx="7200900" cy="2210084"/>
          </a:xfrm>
        </p:spPr>
        <p:txBody>
          <a:bodyPr>
            <a:normAutofit/>
          </a:bodyPr>
          <a:lstStyle/>
          <a:p>
            <a:r>
              <a:rPr lang="pt-BR" sz="2000" dirty="0"/>
              <a:t>Um documento HTML válido precisa seguir obrigatoriamente a estrutura composta pelas tags:</a:t>
            </a:r>
          </a:p>
          <a:p>
            <a:pPr lvl="1"/>
            <a:r>
              <a:rPr lang="pt-BR" sz="2000" b="1" dirty="0">
                <a:solidFill>
                  <a:srgbClr val="FF0000"/>
                </a:solidFill>
              </a:rPr>
              <a:t>&lt;</a:t>
            </a:r>
            <a:r>
              <a:rPr lang="pt-BR" sz="2000" b="1" dirty="0" err="1">
                <a:solidFill>
                  <a:srgbClr val="FF0000"/>
                </a:solidFill>
              </a:rPr>
              <a:t>html</a:t>
            </a:r>
            <a:r>
              <a:rPr lang="pt-BR" sz="2000" b="1" dirty="0">
                <a:solidFill>
                  <a:srgbClr val="FF0000"/>
                </a:solidFill>
              </a:rPr>
              <a:t>&gt;</a:t>
            </a:r>
          </a:p>
          <a:p>
            <a:pPr lvl="1"/>
            <a:r>
              <a:rPr lang="pt-BR" sz="2000" b="1" dirty="0">
                <a:solidFill>
                  <a:srgbClr val="FF0000"/>
                </a:solidFill>
              </a:rPr>
              <a:t>&lt;</a:t>
            </a:r>
            <a:r>
              <a:rPr lang="pt-BR" sz="2000" b="1" dirty="0" err="1">
                <a:solidFill>
                  <a:srgbClr val="FF0000"/>
                </a:solidFill>
              </a:rPr>
              <a:t>head</a:t>
            </a:r>
            <a:r>
              <a:rPr lang="pt-BR" sz="2000" b="1" dirty="0">
                <a:solidFill>
                  <a:srgbClr val="FF0000"/>
                </a:solidFill>
              </a:rPr>
              <a:t>&gt;</a:t>
            </a:r>
          </a:p>
          <a:p>
            <a:pPr lvl="1"/>
            <a:r>
              <a:rPr lang="pt-BR" sz="2000" b="1" dirty="0">
                <a:solidFill>
                  <a:srgbClr val="FF0000"/>
                </a:solidFill>
              </a:rPr>
              <a:t>&lt;</a:t>
            </a:r>
            <a:r>
              <a:rPr lang="pt-BR" sz="2000" b="1" dirty="0" err="1">
                <a:solidFill>
                  <a:srgbClr val="FF0000"/>
                </a:solidFill>
              </a:rPr>
              <a:t>body</a:t>
            </a:r>
            <a:r>
              <a:rPr lang="pt-BR" sz="2000" b="1" dirty="0">
                <a:solidFill>
                  <a:srgbClr val="FF0000"/>
                </a:solidFill>
              </a:rPr>
              <a:t>&gt;</a:t>
            </a:r>
          </a:p>
          <a:p>
            <a:pPr lvl="1"/>
            <a:r>
              <a:rPr lang="pt-BR" sz="2000" dirty="0"/>
              <a:t>instrução </a:t>
            </a:r>
            <a:r>
              <a:rPr lang="pt-BR" sz="2000" b="1" dirty="0">
                <a:solidFill>
                  <a:srgbClr val="FF0000"/>
                </a:solidFill>
              </a:rPr>
              <a:t>&lt;!DOCTYPE&gt;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7B7156-CB75-4B00-8483-384B57B41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4552" y="4840039"/>
            <a:ext cx="1197219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 smtClean="0"/>
              <a:pPr>
                <a:spcAft>
                  <a:spcPts val="600"/>
                </a:spcAft>
              </a:pPr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4667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-3501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650" y="119086"/>
            <a:ext cx="8902699" cy="49033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52830E0-A8F9-4B44-945F-2203D52C5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98" y="360386"/>
            <a:ext cx="7856402" cy="4419226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4522B39-BB63-406F-B127-D500838B5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4552" y="4747588"/>
            <a:ext cx="1197219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140</a:t>
            </a:fld>
            <a:endParaRPr lang="pt-BR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439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-3501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650" y="119086"/>
            <a:ext cx="8902699" cy="49033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7AF0CD3-05B6-4889-85B1-42FD488E5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98" y="360386"/>
            <a:ext cx="7856402" cy="4419226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934F0937-4AD4-4C6B-A940-300B9E214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4552" y="4747588"/>
            <a:ext cx="1197219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141</a:t>
            </a:fld>
            <a:endParaRPr lang="pt-BR">
              <a:solidFill>
                <a:srgbClr val="000000"/>
              </a:solidFill>
            </a:endParaRPr>
          </a:p>
        </p:txBody>
      </p:sp>
      <p:sp>
        <p:nvSpPr>
          <p:cNvPr id="4" name="Seta: para a Esquerda 3">
            <a:extLst>
              <a:ext uri="{FF2B5EF4-FFF2-40B4-BE49-F238E27FC236}">
                <a16:creationId xmlns:a16="http://schemas.microsoft.com/office/drawing/2014/main" id="{40F07E4A-0D81-428A-9760-9CD95AC6A0D7}"/>
              </a:ext>
            </a:extLst>
          </p:cNvPr>
          <p:cNvSpPr/>
          <p:nvPr/>
        </p:nvSpPr>
        <p:spPr>
          <a:xfrm rot="19820217">
            <a:off x="1541655" y="2381596"/>
            <a:ext cx="1440160" cy="648072"/>
          </a:xfrm>
          <a:prstGeom prst="leftArrow">
            <a:avLst/>
          </a:prstGeom>
          <a:solidFill>
            <a:srgbClr val="C00000"/>
          </a:solidFill>
          <a:effectLst>
            <a:innerShdw blurRad="114300">
              <a:prstClr val="black"/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1400471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8D8AF559-9754-4724-A2F5-5AC97F33D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Agora vocês vão mexer mais um pouco no estilo. Para isso, voltem no arquivo sobre.css</a:t>
            </a:r>
          </a:p>
          <a:p>
            <a:pPr lvl="1"/>
            <a:r>
              <a:rPr lang="pt-BR" dirty="0"/>
              <a:t>Colocar a propriedade </a:t>
            </a:r>
            <a:r>
              <a:rPr lang="pt-BR" dirty="0" err="1"/>
              <a:t>padding</a:t>
            </a:r>
            <a:r>
              <a:rPr lang="pt-BR" dirty="0"/>
              <a:t> para h1 em 10 pixels</a:t>
            </a:r>
          </a:p>
          <a:p>
            <a:pPr lvl="1"/>
            <a:r>
              <a:rPr lang="pt-BR" dirty="0"/>
              <a:t>Colocar a propriedade </a:t>
            </a:r>
            <a:r>
              <a:rPr lang="pt-BR" dirty="0" err="1"/>
              <a:t>margin</a:t>
            </a:r>
            <a:r>
              <a:rPr lang="pt-BR" dirty="0"/>
              <a:t>-top para h2 em 30 </a:t>
            </a:r>
            <a:r>
              <a:rPr lang="pt-BR" dirty="0" err="1"/>
              <a:t>px</a:t>
            </a:r>
            <a:endParaRPr lang="pt-BR" dirty="0"/>
          </a:p>
          <a:p>
            <a:pPr lvl="1"/>
            <a:r>
              <a:rPr lang="pt-BR" dirty="0"/>
              <a:t>Colocar o parágrafo com tamanho da margem da primeira linha do texto (</a:t>
            </a:r>
            <a:r>
              <a:rPr lang="pt-BR" dirty="0" err="1"/>
              <a:t>text-indent</a:t>
            </a:r>
            <a:r>
              <a:rPr lang="pt-BR" dirty="0"/>
              <a:t>) em 15 pixels, e espaçamento interno (</a:t>
            </a:r>
            <a:r>
              <a:rPr lang="pt-BR" dirty="0" err="1"/>
              <a:t>padding</a:t>
            </a:r>
            <a:r>
              <a:rPr lang="pt-BR" dirty="0"/>
              <a:t>) como 0 para top e </a:t>
            </a:r>
            <a:r>
              <a:rPr lang="pt-BR" dirty="0" err="1"/>
              <a:t>bottom</a:t>
            </a:r>
            <a:r>
              <a:rPr lang="pt-BR" dirty="0"/>
              <a:t>, e 45 </a:t>
            </a:r>
            <a:r>
              <a:rPr lang="pt-BR" dirty="0" err="1"/>
              <a:t>px</a:t>
            </a:r>
            <a:r>
              <a:rPr lang="pt-BR" dirty="0"/>
              <a:t> para </a:t>
            </a:r>
            <a:r>
              <a:rPr lang="pt-BR" dirty="0" err="1"/>
              <a:t>right</a:t>
            </a:r>
            <a:r>
              <a:rPr lang="pt-BR" dirty="0"/>
              <a:t> e </a:t>
            </a:r>
            <a:r>
              <a:rPr lang="pt-BR" dirty="0" err="1"/>
              <a:t>left</a:t>
            </a:r>
            <a:endParaRPr lang="pt-BR" dirty="0"/>
          </a:p>
          <a:p>
            <a:pPr lvl="1"/>
            <a:r>
              <a:rPr lang="pt-BR" dirty="0"/>
              <a:t>Colocar </a:t>
            </a:r>
            <a:r>
              <a:rPr lang="pt-BR" dirty="0" err="1"/>
              <a:t>padding</a:t>
            </a:r>
            <a:r>
              <a:rPr lang="pt-BR" dirty="0"/>
              <a:t> de 15 e </a:t>
            </a:r>
            <a:r>
              <a:rPr lang="pt-BR" dirty="0" err="1"/>
              <a:t>margin</a:t>
            </a:r>
            <a:r>
              <a:rPr lang="pt-BR" dirty="0"/>
              <a:t> de 30 pixels para as imagens</a:t>
            </a:r>
          </a:p>
          <a:p>
            <a:pPr lvl="1"/>
            <a:r>
              <a:rPr lang="pt-BR" dirty="0"/>
              <a:t>Colocar a </a:t>
            </a:r>
            <a:r>
              <a:rPr lang="pt-BR" dirty="0" err="1"/>
              <a:t>margin</a:t>
            </a:r>
            <a:r>
              <a:rPr lang="pt-BR" dirty="0"/>
              <a:t>-top da legenda das figuras como 10 pixels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F583094-AC51-41CD-8529-3AA2F8CE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142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3215396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0245FC1-669A-4558-8341-5A7148C77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558351"/>
            <a:ext cx="8005589" cy="4012254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2D3FC59-9FB9-48FC-8D66-9ACDB840E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7D0D12F-DDEA-45FE-91AE-E35A03B65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6" name="Rectangle 12">
            <a:extLst>
              <a:ext uri="{FF2B5EF4-FFF2-40B4-BE49-F238E27FC236}">
                <a16:creationId xmlns:a16="http://schemas.microsoft.com/office/drawing/2014/main" id="{7E600175-39F0-43C7-8405-DD4579CF7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DEB46E1F-0372-4440-887E-8B147731B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059255" y="558351"/>
            <a:ext cx="2456751" cy="3306366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DE59393-371C-4472-9F82-4FE021CF2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52" y="1351378"/>
            <a:ext cx="4205931" cy="24407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000" cap="all" dirty="0"/>
              <a:t>sobre.css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B4AF628-28B1-48E2-B216-3F5E73E5D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2773F99-396A-4C95-9F7B-91965C8CEDE6}" type="slidenum">
              <a:rPr lang="en-US"/>
              <a:pPr defTabSz="914400">
                <a:spcAft>
                  <a:spcPts val="600"/>
                </a:spcAft>
              </a:pPr>
              <a:t>143</a:t>
            </a:fld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8AB910D-19B0-42B8-B983-73E753562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8533" y="212367"/>
            <a:ext cx="5423869" cy="471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939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9B4F83A0-869E-4EAD-A981-7D79D52B9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Vejam agora como está a página sobre.html</a:t>
            </a:r>
          </a:p>
          <a:p>
            <a:r>
              <a:rPr lang="pt-BR" dirty="0"/>
              <a:t>Quando você atualizar o navegador vai ver que as mudanças são notadas logo.</a:t>
            </a:r>
          </a:p>
          <a:p>
            <a:r>
              <a:rPr lang="pt-BR" dirty="0"/>
              <a:t>Agora vamos mexer com as configurações do corpo da página, o </a:t>
            </a:r>
            <a:r>
              <a:rPr lang="pt-BR" dirty="0" err="1"/>
              <a:t>body</a:t>
            </a:r>
            <a:r>
              <a:rPr lang="pt-BR" dirty="0"/>
              <a:t>.</a:t>
            </a:r>
          </a:p>
          <a:p>
            <a:r>
              <a:rPr lang="pt-BR" dirty="0"/>
              <a:t>Coloque no arquivo </a:t>
            </a:r>
            <a:r>
              <a:rPr lang="pt-BR" dirty="0" err="1"/>
              <a:t>css</a:t>
            </a:r>
            <a:r>
              <a:rPr lang="pt-BR" dirty="0"/>
              <a:t> as margens esquerda e direita como auto e a largura (</a:t>
            </a:r>
            <a:r>
              <a:rPr lang="pt-BR" dirty="0" err="1"/>
              <a:t>width</a:t>
            </a:r>
            <a:r>
              <a:rPr lang="pt-BR" dirty="0"/>
              <a:t>) em 940 pixels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366F388-40E3-4DA2-8200-94F4F8AB2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144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8719076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B3A21544-4511-41E2-A4B1-A806407A9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Com isso, a página ficará centralizada na tela.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Atualize seu navegador e veja a diferença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21A535A-C02F-48E2-9621-3C0A10CA1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145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90BDCEE-3BD6-4664-BEA0-6237E01DE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35" y="1563638"/>
            <a:ext cx="3215115" cy="124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63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892B0934-66B8-4B23-B71C-96D5A7786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146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7A53E63-7608-4D6D-965C-DE817E90BA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682" b="5179"/>
          <a:stretch/>
        </p:blipFill>
        <p:spPr>
          <a:xfrm>
            <a:off x="-1" y="1255"/>
            <a:ext cx="9081587" cy="4874751"/>
          </a:xfrm>
          <a:prstGeom prst="rect">
            <a:avLst/>
          </a:prstGeom>
        </p:spPr>
      </p:pic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37FB1BD0-F502-46C4-8F3F-EB821D7C5A33}"/>
              </a:ext>
            </a:extLst>
          </p:cNvPr>
          <p:cNvSpPr/>
          <p:nvPr/>
        </p:nvSpPr>
        <p:spPr>
          <a:xfrm>
            <a:off x="2843808" y="483518"/>
            <a:ext cx="3096344" cy="864096"/>
          </a:xfrm>
          <a:prstGeom prst="roundRect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ANTES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7C2F36F-2521-4AED-ADB3-A1B731D333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79"/>
          <a:stretch/>
        </p:blipFill>
        <p:spPr>
          <a:xfrm>
            <a:off x="-27856" y="9336"/>
            <a:ext cx="9144000" cy="4874751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9E8F44C9-AFC5-49BD-B7EE-6A334AB904B7}"/>
              </a:ext>
            </a:extLst>
          </p:cNvPr>
          <p:cNvSpPr/>
          <p:nvPr/>
        </p:nvSpPr>
        <p:spPr>
          <a:xfrm>
            <a:off x="2992620" y="514951"/>
            <a:ext cx="3096344" cy="864096"/>
          </a:xfrm>
          <a:prstGeom prst="roundRect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DEPOIS</a:t>
            </a:r>
          </a:p>
        </p:txBody>
      </p:sp>
    </p:spTree>
    <p:extLst>
      <p:ext uri="{BB962C8B-B14F-4D97-AF65-F5344CB8AC3E}">
        <p14:creationId xmlns:p14="http://schemas.microsoft.com/office/powerpoint/2010/main" val="2257409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A72A42CF-8AAC-420D-A271-9773EEF7D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 segundo parágrafo do texto, citamos o centro de distribuição na cidade de Jacarezinho, no Paraná. Transforme esse texto em um link externo apontando para o mapa no Google Maps.</a:t>
            </a:r>
          </a:p>
          <a:p>
            <a:r>
              <a:rPr lang="pt-BR" dirty="0"/>
              <a:t>Use como endereço </a:t>
            </a:r>
            <a:r>
              <a:rPr lang="pt-BR" dirty="0">
                <a:hlinkClick r:id="rId2"/>
              </a:rPr>
              <a:t>https://www.google.com.br/maps?q=Jacarezinho</a:t>
            </a:r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B37EF5E-CDE0-4BA9-8B86-8BCCF7D72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217377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7A3B79E9-5BC1-4461-8697-61D2221B8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148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C67E197-F606-4A49-BF9E-224C091E1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261"/>
            <a:ext cx="9144000" cy="366998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904D872-606B-456E-B6F2-0B3DC6AFB0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795"/>
          <a:stretch/>
        </p:blipFill>
        <p:spPr>
          <a:xfrm>
            <a:off x="0" y="1907965"/>
            <a:ext cx="9144000" cy="314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63876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64BED82-FD56-4C93-AE69-BB260FE16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Como já falamos, a página principal de um site costuma ser a página index.html e isso não será diferente em nosso projeto, embora tenhamos começado com a página sobre.html</a:t>
            </a:r>
          </a:p>
          <a:p>
            <a:r>
              <a:rPr lang="pt-BR" dirty="0"/>
              <a:t>Então, na nossa página Sobre, vamos fazer um link para a página index.html </a:t>
            </a:r>
          </a:p>
          <a:p>
            <a:r>
              <a:rPr lang="pt-BR" dirty="0"/>
              <a:t>Quando criamos nosso projeto no NetBeans, a página sobre já foi criada automaticamente.</a:t>
            </a:r>
          </a:p>
          <a:p>
            <a:r>
              <a:rPr lang="pt-BR" dirty="0"/>
              <a:t>Vamos, então, abrir a mesma, e configurar conforme segue: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F47D437-C26D-4921-8648-B0C62FD6B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149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7243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202BE3-4C6D-46E1-A6F4-C314A0BE9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html</a:t>
            </a:r>
            <a:r>
              <a:rPr lang="pt-BR" dirty="0"/>
              <a:t>&gt;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6E3B75-25EF-4ABF-8595-864D42579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/>
              <a:t>Na estrutura do nosso documento, antes de tudo, inserimos uma </a:t>
            </a:r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html</a:t>
            </a:r>
            <a:r>
              <a:rPr lang="pt-BR" dirty="0"/>
              <a:t>&gt; . </a:t>
            </a:r>
          </a:p>
          <a:p>
            <a:r>
              <a:rPr lang="pt-BR" dirty="0"/>
              <a:t>Dentro dessa </a:t>
            </a:r>
            <a:r>
              <a:rPr lang="pt-BR" dirty="0" err="1"/>
              <a:t>tag</a:t>
            </a:r>
            <a:r>
              <a:rPr lang="pt-BR" dirty="0"/>
              <a:t>, é necessário declarar outras duas tags: &lt;</a:t>
            </a:r>
            <a:r>
              <a:rPr lang="pt-BR" dirty="0" err="1"/>
              <a:t>head</a:t>
            </a:r>
            <a:r>
              <a:rPr lang="pt-BR" dirty="0"/>
              <a:t>&gt; e &lt;</a:t>
            </a:r>
            <a:r>
              <a:rPr lang="pt-BR" dirty="0" err="1"/>
              <a:t>body</a:t>
            </a:r>
            <a:r>
              <a:rPr lang="pt-BR" dirty="0"/>
              <a:t>&gt;. Essas duas tags são "irmãs", pois estão no mesmo nível hierárquico em relação à sua </a:t>
            </a:r>
            <a:r>
              <a:rPr lang="pt-BR" dirty="0" err="1"/>
              <a:t>tag</a:t>
            </a:r>
            <a:r>
              <a:rPr lang="pt-BR" dirty="0"/>
              <a:t> "pai", que é &lt;</a:t>
            </a:r>
            <a:r>
              <a:rPr lang="pt-BR" dirty="0" err="1"/>
              <a:t>html</a:t>
            </a:r>
            <a:r>
              <a:rPr lang="pt-BR" dirty="0"/>
              <a:t>&gt; .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&lt;</a:t>
            </a:r>
            <a:r>
              <a:rPr lang="pt-BR" b="1" dirty="0" err="1">
                <a:solidFill>
                  <a:srgbClr val="FF0000"/>
                </a:solidFill>
              </a:rPr>
              <a:t>html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&lt;</a:t>
            </a:r>
            <a:r>
              <a:rPr lang="pt-BR" b="1" dirty="0" err="1">
                <a:solidFill>
                  <a:srgbClr val="FF0000"/>
                </a:solidFill>
              </a:rPr>
              <a:t>head</a:t>
            </a:r>
            <a:r>
              <a:rPr lang="pt-BR" b="1" dirty="0">
                <a:solidFill>
                  <a:srgbClr val="FF0000"/>
                </a:solidFill>
              </a:rPr>
              <a:t>&gt;&lt;/</a:t>
            </a:r>
            <a:r>
              <a:rPr lang="pt-BR" b="1" dirty="0" err="1">
                <a:solidFill>
                  <a:srgbClr val="FF0000"/>
                </a:solidFill>
              </a:rPr>
              <a:t>head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&lt;</a:t>
            </a:r>
            <a:r>
              <a:rPr lang="pt-BR" b="1" dirty="0" err="1">
                <a:solidFill>
                  <a:srgbClr val="FF0000"/>
                </a:solidFill>
              </a:rPr>
              <a:t>body</a:t>
            </a:r>
            <a:r>
              <a:rPr lang="pt-BR" b="1" dirty="0">
                <a:solidFill>
                  <a:srgbClr val="FF0000"/>
                </a:solidFill>
              </a:rPr>
              <a:t>&gt;&lt;/</a:t>
            </a:r>
            <a:r>
              <a:rPr lang="pt-BR" b="1" dirty="0" err="1">
                <a:solidFill>
                  <a:srgbClr val="FF0000"/>
                </a:solidFill>
              </a:rPr>
              <a:t>body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&lt;/</a:t>
            </a:r>
            <a:r>
              <a:rPr lang="pt-BR" b="1" dirty="0" err="1">
                <a:solidFill>
                  <a:srgbClr val="FF0000"/>
                </a:solidFill>
              </a:rPr>
              <a:t>html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E638347-5DB8-4313-B96B-5BF6460CC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7456984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8B06E38C-7406-4B7A-AE78-A130B5FCD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&lt;!DOCTYPE </a:t>
            </a:r>
            <a:r>
              <a:rPr lang="pt-BR" dirty="0" err="1">
                <a:solidFill>
                  <a:srgbClr val="FF0000"/>
                </a:solidFill>
              </a:rPr>
              <a:t>html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</a:t>
            </a:r>
            <a:r>
              <a:rPr lang="pt-BR" dirty="0" err="1">
                <a:solidFill>
                  <a:srgbClr val="FF0000"/>
                </a:solidFill>
              </a:rPr>
              <a:t>html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&lt;</a:t>
            </a:r>
            <a:r>
              <a:rPr lang="pt-BR" dirty="0" err="1">
                <a:solidFill>
                  <a:srgbClr val="FF0000"/>
                </a:solidFill>
              </a:rPr>
              <a:t>head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&lt;meta </a:t>
            </a:r>
            <a:r>
              <a:rPr lang="pt-BR" dirty="0" err="1">
                <a:solidFill>
                  <a:srgbClr val="FF0000"/>
                </a:solidFill>
              </a:rPr>
              <a:t>charset</a:t>
            </a:r>
            <a:r>
              <a:rPr lang="pt-BR" dirty="0">
                <a:solidFill>
                  <a:srgbClr val="FF0000"/>
                </a:solidFill>
              </a:rPr>
              <a:t>="UTF-8"&gt;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&lt;</a:t>
            </a:r>
            <a:r>
              <a:rPr lang="pt-BR" dirty="0" err="1">
                <a:solidFill>
                  <a:srgbClr val="FF0000"/>
                </a:solidFill>
              </a:rPr>
              <a:t>title</a:t>
            </a:r>
            <a:r>
              <a:rPr lang="pt-BR" dirty="0">
                <a:solidFill>
                  <a:srgbClr val="FF0000"/>
                </a:solidFill>
              </a:rPr>
              <a:t>&gt;</a:t>
            </a:r>
            <a:r>
              <a:rPr lang="pt-BR" dirty="0" err="1">
                <a:solidFill>
                  <a:srgbClr val="FF0000"/>
                </a:solidFill>
              </a:rPr>
              <a:t>Mirror</a:t>
            </a:r>
            <a:r>
              <a:rPr lang="pt-BR" dirty="0">
                <a:solidFill>
                  <a:srgbClr val="FF0000"/>
                </a:solidFill>
              </a:rPr>
              <a:t> Fashion&lt;/</a:t>
            </a:r>
            <a:r>
              <a:rPr lang="pt-BR" dirty="0" err="1">
                <a:solidFill>
                  <a:srgbClr val="FF0000"/>
                </a:solidFill>
              </a:rPr>
              <a:t>title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&lt;/</a:t>
            </a:r>
            <a:r>
              <a:rPr lang="pt-BR" dirty="0" err="1">
                <a:solidFill>
                  <a:srgbClr val="FF0000"/>
                </a:solidFill>
              </a:rPr>
              <a:t>head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&lt;</a:t>
            </a:r>
            <a:r>
              <a:rPr lang="pt-BR" dirty="0" err="1">
                <a:solidFill>
                  <a:srgbClr val="FF0000"/>
                </a:solidFill>
              </a:rPr>
              <a:t>body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&lt;</a:t>
            </a:r>
            <a:r>
              <a:rPr lang="pt-BR" dirty="0" err="1">
                <a:solidFill>
                  <a:srgbClr val="FF0000"/>
                </a:solidFill>
              </a:rPr>
              <a:t>div</a:t>
            </a:r>
            <a:r>
              <a:rPr lang="pt-BR" dirty="0">
                <a:solidFill>
                  <a:srgbClr val="FF0000"/>
                </a:solidFill>
              </a:rPr>
              <a:t>&gt;Página Inicial da </a:t>
            </a:r>
            <a:r>
              <a:rPr lang="pt-BR" dirty="0" err="1">
                <a:solidFill>
                  <a:srgbClr val="FF0000"/>
                </a:solidFill>
              </a:rPr>
              <a:t>Mirror</a:t>
            </a:r>
            <a:r>
              <a:rPr lang="pt-BR" dirty="0">
                <a:solidFill>
                  <a:srgbClr val="FF0000"/>
                </a:solidFill>
              </a:rPr>
              <a:t> Fashion&lt;/</a:t>
            </a:r>
            <a:r>
              <a:rPr lang="pt-BR" dirty="0" err="1">
                <a:solidFill>
                  <a:srgbClr val="FF0000"/>
                </a:solidFill>
              </a:rPr>
              <a:t>div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&lt;/</a:t>
            </a:r>
            <a:r>
              <a:rPr lang="pt-BR" dirty="0" err="1">
                <a:solidFill>
                  <a:srgbClr val="FF0000"/>
                </a:solidFill>
              </a:rPr>
              <a:t>body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&lt;/</a:t>
            </a:r>
            <a:r>
              <a:rPr lang="pt-BR" dirty="0" err="1">
                <a:solidFill>
                  <a:srgbClr val="FF0000"/>
                </a:solidFill>
              </a:rPr>
              <a:t>html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10D2781-54FA-4897-B357-7C02F7062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150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580982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A387B17-BD72-4733-B750-BDE5F73CC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Voltando a página sobre.html, coloque um link interno</a:t>
            </a:r>
          </a:p>
          <a:p>
            <a:r>
              <a:rPr lang="pt-BR" dirty="0"/>
              <a:t>No terceiro parágrafo, onde está o texto: Acesse nossa loja ou entre em contato se tiver dúvidas.</a:t>
            </a:r>
          </a:p>
          <a:p>
            <a:r>
              <a:rPr lang="pt-BR" dirty="0"/>
              <a:t>Coloque nossa loja como sendo o link interno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BB1EA61-D795-442E-9B13-FD576BA35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151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05428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D2956B42-82E1-471F-B0D0-0E920E437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&lt;p&gt;</a:t>
            </a:r>
          </a:p>
          <a:p>
            <a:pPr marL="397764" lvl="1" indent="0">
              <a:buNone/>
            </a:pPr>
            <a:r>
              <a:rPr lang="pt-BR" sz="2800" dirty="0">
                <a:solidFill>
                  <a:srgbClr val="FF0000"/>
                </a:solidFill>
              </a:rPr>
              <a:t>Compre suas roupas e acessórios na </a:t>
            </a:r>
            <a:r>
              <a:rPr lang="pt-BR" sz="2800" dirty="0" err="1">
                <a:solidFill>
                  <a:srgbClr val="FF0000"/>
                </a:solidFill>
              </a:rPr>
              <a:t>Mirror</a:t>
            </a:r>
            <a:r>
              <a:rPr lang="pt-BR" sz="2800" dirty="0">
                <a:solidFill>
                  <a:srgbClr val="FF0000"/>
                </a:solidFill>
              </a:rPr>
              <a:t> Fashion. Acesse &lt;a </a:t>
            </a:r>
            <a:r>
              <a:rPr lang="pt-BR" sz="2800" dirty="0" err="1">
                <a:solidFill>
                  <a:srgbClr val="FF0000"/>
                </a:solidFill>
              </a:rPr>
              <a:t>href</a:t>
            </a:r>
            <a:r>
              <a:rPr lang="pt-BR" sz="2800" dirty="0">
                <a:solidFill>
                  <a:srgbClr val="FF0000"/>
                </a:solidFill>
              </a:rPr>
              <a:t>="index.html"&gt;nossa loja&lt;/a&gt;             ou entre em contato se tiver dúvidas. Conheça também nossa história e nossos diferenciais.</a:t>
            </a:r>
            <a:endParaRPr lang="pt-BR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&lt;/p&gt;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7DEA484-E1C6-4D5E-A2C7-EDBCAB840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152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5722347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2BC409E-EBCC-4525-AF5C-626CAB63D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153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271EAC7-6D2E-4B75-A522-EAFA8BFB53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79"/>
          <a:stretch/>
        </p:blipFill>
        <p:spPr>
          <a:xfrm>
            <a:off x="0" y="170378"/>
            <a:ext cx="9144000" cy="4802743"/>
          </a:xfrm>
          <a:prstGeom prst="rect">
            <a:avLst/>
          </a:prstGeom>
        </p:spPr>
      </p:pic>
      <p:sp>
        <p:nvSpPr>
          <p:cNvPr id="4" name="Seta: para a Esquerda 3">
            <a:extLst>
              <a:ext uri="{FF2B5EF4-FFF2-40B4-BE49-F238E27FC236}">
                <a16:creationId xmlns:a16="http://schemas.microsoft.com/office/drawing/2014/main" id="{4EA58F3A-9AB6-452C-9B82-6D8ABF92B2B1}"/>
              </a:ext>
            </a:extLst>
          </p:cNvPr>
          <p:cNvSpPr/>
          <p:nvPr/>
        </p:nvSpPr>
        <p:spPr>
          <a:xfrm rot="19132096">
            <a:off x="5299417" y="4061967"/>
            <a:ext cx="792088" cy="538430"/>
          </a:xfrm>
          <a:prstGeom prst="leftArrow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6581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348FB804-F323-444C-864E-F1AA4E7B5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Nesse mesmo parágrafo, há referências textuais para as outras seções da nossa página: História e Diferenciais. </a:t>
            </a:r>
          </a:p>
          <a:p>
            <a:r>
              <a:rPr lang="pt-BR" dirty="0"/>
              <a:t>Transforme essas referências em âncoras para as respectivas seções no HTML.</a:t>
            </a:r>
          </a:p>
          <a:p>
            <a:r>
              <a:rPr lang="pt-BR" dirty="0"/>
              <a:t>Coloque um id no subtítulo História chamado historia e um id no subtítulo Diferenciais chamado diferenciais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&lt;h2 id="historia"&gt;História&lt;/h2&gt;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&lt;h2 id="diferenciais"&gt;Diferenciais&lt;/h2&gt;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2DDEC68-A54E-4502-829A-AFA0EF51B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154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6348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230E64D-487F-4331-98F4-3F26A85A7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Agora vá no texto do terceiro parágrafo e crie os dois links internos.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&lt;p&gt;</a:t>
            </a:r>
          </a:p>
          <a:p>
            <a:pPr marL="397764" lvl="1" indent="0">
              <a:buNone/>
            </a:pPr>
            <a:r>
              <a:rPr lang="pt-BR" sz="3000" dirty="0">
                <a:solidFill>
                  <a:srgbClr val="FF0000"/>
                </a:solidFill>
              </a:rPr>
              <a:t>Compre suas roupas e acessórios na </a:t>
            </a:r>
            <a:r>
              <a:rPr lang="pt-BR" sz="3000" dirty="0" err="1">
                <a:solidFill>
                  <a:srgbClr val="FF0000"/>
                </a:solidFill>
              </a:rPr>
              <a:t>Mirror</a:t>
            </a:r>
            <a:r>
              <a:rPr lang="pt-BR" sz="3000" dirty="0">
                <a:solidFill>
                  <a:srgbClr val="FF0000"/>
                </a:solidFill>
              </a:rPr>
              <a:t> Fashion. Acesse &lt;a </a:t>
            </a:r>
            <a:r>
              <a:rPr lang="pt-BR" sz="3000" dirty="0" err="1">
                <a:solidFill>
                  <a:srgbClr val="FF0000"/>
                </a:solidFill>
              </a:rPr>
              <a:t>href</a:t>
            </a:r>
            <a:r>
              <a:rPr lang="pt-BR" sz="3000" dirty="0">
                <a:solidFill>
                  <a:srgbClr val="FF0000"/>
                </a:solidFill>
              </a:rPr>
              <a:t>="index.html"&gt;nossa loja&lt;/a&gt; ou entre em contato se tiver dúvidas. Conheça também nossa &lt;a </a:t>
            </a:r>
            <a:r>
              <a:rPr lang="pt-BR" sz="3000" dirty="0" err="1">
                <a:solidFill>
                  <a:srgbClr val="FF0000"/>
                </a:solidFill>
              </a:rPr>
              <a:t>href</a:t>
            </a:r>
            <a:r>
              <a:rPr lang="pt-BR" sz="3000" dirty="0">
                <a:solidFill>
                  <a:srgbClr val="FF0000"/>
                </a:solidFill>
              </a:rPr>
              <a:t>="#historia"&gt;história&lt;/a&gt; e nossos &lt;a </a:t>
            </a:r>
            <a:r>
              <a:rPr lang="pt-BR" sz="3000" dirty="0" err="1">
                <a:solidFill>
                  <a:srgbClr val="FF0000"/>
                </a:solidFill>
              </a:rPr>
              <a:t>href</a:t>
            </a:r>
            <a:r>
              <a:rPr lang="pt-BR" sz="3000" dirty="0">
                <a:solidFill>
                  <a:srgbClr val="FF0000"/>
                </a:solidFill>
              </a:rPr>
              <a:t>="#diferenciais"&gt;diferenciais&lt;/a&gt;.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&lt;/p&gt;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E6909E6-5CE5-4370-B709-A21F81B9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155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47299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D9810C6F-25AF-404F-BE1E-ACD2263F7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156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9526418-CF59-402A-8251-4E36C63FFB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980"/>
          <a:stretch/>
        </p:blipFill>
        <p:spPr>
          <a:xfrm>
            <a:off x="0" y="206382"/>
            <a:ext cx="9144000" cy="4730735"/>
          </a:xfrm>
          <a:prstGeom prst="rect">
            <a:avLst/>
          </a:prstGeom>
        </p:spPr>
      </p:pic>
      <p:sp>
        <p:nvSpPr>
          <p:cNvPr id="4" name="Seta: para a Esquerda 3">
            <a:extLst>
              <a:ext uri="{FF2B5EF4-FFF2-40B4-BE49-F238E27FC236}">
                <a16:creationId xmlns:a16="http://schemas.microsoft.com/office/drawing/2014/main" id="{9117BBF2-36C8-446D-87D6-976E3AEABC06}"/>
              </a:ext>
            </a:extLst>
          </p:cNvPr>
          <p:cNvSpPr/>
          <p:nvPr/>
        </p:nvSpPr>
        <p:spPr>
          <a:xfrm rot="18649508">
            <a:off x="3486460" y="4131101"/>
            <a:ext cx="792088" cy="538430"/>
          </a:xfrm>
          <a:prstGeom prst="leftArrow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eta: para a Esquerda 4">
            <a:extLst>
              <a:ext uri="{FF2B5EF4-FFF2-40B4-BE49-F238E27FC236}">
                <a16:creationId xmlns:a16="http://schemas.microsoft.com/office/drawing/2014/main" id="{9728F1D5-2B35-42D8-BF80-0EF7469F1995}"/>
              </a:ext>
            </a:extLst>
          </p:cNvPr>
          <p:cNvSpPr/>
          <p:nvPr/>
        </p:nvSpPr>
        <p:spPr>
          <a:xfrm rot="18649508">
            <a:off x="4428370" y="4131101"/>
            <a:ext cx="792088" cy="538430"/>
          </a:xfrm>
          <a:prstGeom prst="leftArrow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0401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908414-957C-4636-A5DB-AFB1B4DF3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CSS: Seletores de ID e FILHO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D18487D7-EF7F-4841-9D68-D59DDDCC1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Já vimos como selecionar elementos no CSS usando simplesmente o nome da </a:t>
            </a:r>
            <a:r>
              <a:rPr lang="pt-BR" dirty="0" err="1"/>
              <a:t>tag</a:t>
            </a:r>
            <a:r>
              <a:rPr lang="pt-BR" dirty="0"/>
              <a:t>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p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color: </a:t>
            </a:r>
            <a:r>
              <a:rPr lang="pt-BR" dirty="0" err="1">
                <a:solidFill>
                  <a:srgbClr val="FF0000"/>
                </a:solidFill>
              </a:rPr>
              <a:t>red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r>
              <a:rPr lang="pt-BR" dirty="0"/>
              <a:t>Apesar de simples, é uma maneira muito limitada de personalizar. Às vezes não queremos pegar todos os parágrafos da página, apenas algum determinado.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302C620-5936-406D-9BC0-7DC5283D6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157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3736919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F9614262-D09F-42DA-AA29-5E055017B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Existem, maneiras mais avançadas de selecionar e personalizar um ou mais elementos do HTML usando os seletores CSS. </a:t>
            </a:r>
          </a:p>
          <a:p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BE76FC7-C778-4DFE-85F5-B1CC08B34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158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751416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89D16B-0EAC-4284-A025-0C0C7BC97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Seletor de ID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88776DE-D153-4C68-8608-9E4787204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BR" dirty="0"/>
              <a:t>É possível aplicar propriedades visuais a um elemento selecionado pelo valor de seu atributo id.</a:t>
            </a:r>
          </a:p>
          <a:p>
            <a:r>
              <a:rPr lang="pt-BR" dirty="0"/>
              <a:t>Para isso, o seletor deve iniciar com o caractere "#" seguido do valor correspondente.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#</a:t>
            </a:r>
            <a:r>
              <a:rPr lang="pt-BR" dirty="0" err="1">
                <a:solidFill>
                  <a:srgbClr val="FF0000"/>
                </a:solidFill>
              </a:rPr>
              <a:t>cabecalho</a:t>
            </a:r>
            <a:r>
              <a:rPr lang="pt-BR" dirty="0">
                <a:solidFill>
                  <a:srgbClr val="FF0000"/>
                </a:solidFill>
              </a:rPr>
              <a:t> {</a:t>
            </a:r>
          </a:p>
          <a:p>
            <a:pPr marL="397764" lvl="1" indent="0">
              <a:buNone/>
            </a:pPr>
            <a:r>
              <a:rPr lang="pt-BR" sz="2800" dirty="0">
                <a:solidFill>
                  <a:srgbClr val="FF0000"/>
                </a:solidFill>
              </a:rPr>
              <a:t>color: </a:t>
            </a:r>
            <a:r>
              <a:rPr lang="pt-BR" sz="2800" dirty="0" err="1">
                <a:solidFill>
                  <a:srgbClr val="FF0000"/>
                </a:solidFill>
              </a:rPr>
              <a:t>white</a:t>
            </a:r>
            <a:r>
              <a:rPr lang="pt-BR" sz="2800" dirty="0">
                <a:solidFill>
                  <a:srgbClr val="FF0000"/>
                </a:solidFill>
              </a:rPr>
              <a:t>;</a:t>
            </a:r>
          </a:p>
          <a:p>
            <a:pPr marL="397764" lvl="1" indent="0">
              <a:buNone/>
            </a:pPr>
            <a:r>
              <a:rPr lang="pt-BR" sz="2800" dirty="0" err="1">
                <a:solidFill>
                  <a:srgbClr val="FF0000"/>
                </a:solidFill>
              </a:rPr>
              <a:t>text-align</a:t>
            </a:r>
            <a:r>
              <a:rPr lang="pt-BR" sz="2800" dirty="0">
                <a:solidFill>
                  <a:srgbClr val="FF0000"/>
                </a:solidFill>
              </a:rPr>
              <a:t>: center;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1411FB9-E6F7-461B-9E91-B7C833D01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159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31927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B65B54-AF63-4580-85A4-E211378A6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head</a:t>
            </a:r>
            <a:r>
              <a:rPr lang="pt-BR" dirty="0"/>
              <a:t>&gt;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9B5AC4-EB1F-4370-8DD6-CEE7183E51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>
                <a:solidFill>
                  <a:schemeClr val="accent1"/>
                </a:solidFill>
              </a:rPr>
              <a:t>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head</a:t>
            </a:r>
            <a:r>
              <a:rPr lang="pt-BR" b="1" dirty="0">
                <a:solidFill>
                  <a:schemeClr val="accent1"/>
                </a:solidFill>
              </a:rPr>
              <a:t>&gt; </a:t>
            </a:r>
            <a:r>
              <a:rPr lang="pt-BR" dirty="0">
                <a:solidFill>
                  <a:schemeClr val="accent1"/>
                </a:solidFill>
              </a:rPr>
              <a:t>contém informações sobre o documento que são de interesse somente do navegador, e não dos usuários. São informações que não serão exibidas na área do documento no navegador.</a:t>
            </a:r>
          </a:p>
          <a:p>
            <a:r>
              <a:rPr lang="pt-BR" dirty="0">
                <a:solidFill>
                  <a:schemeClr val="accent1"/>
                </a:solidFill>
              </a:rPr>
              <a:t>A especificação obriga a presença da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de conteúdo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title</a:t>
            </a:r>
            <a:r>
              <a:rPr lang="pt-BR" b="1" dirty="0">
                <a:solidFill>
                  <a:schemeClr val="accent1"/>
                </a:solidFill>
              </a:rPr>
              <a:t>&gt; </a:t>
            </a:r>
            <a:r>
              <a:rPr lang="pt-BR" dirty="0">
                <a:solidFill>
                  <a:schemeClr val="accent1"/>
                </a:solidFill>
              </a:rPr>
              <a:t>dentro do nosso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head</a:t>
            </a:r>
            <a:r>
              <a:rPr lang="pt-BR" b="1" dirty="0">
                <a:solidFill>
                  <a:schemeClr val="accent1"/>
                </a:solidFill>
              </a:rPr>
              <a:t>&gt;</a:t>
            </a:r>
            <a:r>
              <a:rPr lang="pt-BR" dirty="0">
                <a:solidFill>
                  <a:schemeClr val="accent1"/>
                </a:solidFill>
              </a:rPr>
              <a:t>, permitindo especificar o título do nosso documento, que normalmente será exibido na barra de título da janela do navegador ou na aba do documento.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FF79EE-6844-43AD-9010-60A605E42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282256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E03BF2B-ED89-442A-9856-89B08781B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/>
              <a:t>O seletor acima fará com que o elemento do nosso HTML que tem o atributo id com valor "</a:t>
            </a:r>
            <a:r>
              <a:rPr lang="pt-BR" dirty="0" err="1"/>
              <a:t>cabecalho</a:t>
            </a:r>
            <a:r>
              <a:rPr lang="pt-BR" dirty="0"/>
              <a:t>" tenha seu texto </a:t>
            </a:r>
            <a:r>
              <a:rPr lang="pt-BR" dirty="0" err="1"/>
              <a:t>renderizado</a:t>
            </a:r>
            <a:r>
              <a:rPr lang="pt-BR" dirty="0"/>
              <a:t> na cor branca e centralizado. </a:t>
            </a:r>
          </a:p>
          <a:p>
            <a:r>
              <a:rPr lang="pt-BR" dirty="0"/>
              <a:t>Note que não há nenhuma indicação para qual </a:t>
            </a:r>
            <a:r>
              <a:rPr lang="pt-BR" dirty="0" err="1"/>
              <a:t>tag</a:t>
            </a:r>
            <a:r>
              <a:rPr lang="pt-BR" dirty="0"/>
              <a:t> a propriedade será aplicada. </a:t>
            </a:r>
          </a:p>
          <a:p>
            <a:r>
              <a:rPr lang="pt-BR" dirty="0"/>
              <a:t>Pode ser tanto uma &lt;</a:t>
            </a:r>
            <a:r>
              <a:rPr lang="pt-BR" dirty="0" err="1"/>
              <a:t>div</a:t>
            </a:r>
            <a:r>
              <a:rPr lang="pt-BR" dirty="0"/>
              <a:t>&gt; quanto um &lt;p&gt; , até mesmo tags sem conteúdo como uma &lt;</a:t>
            </a:r>
            <a:r>
              <a:rPr lang="pt-BR" dirty="0" err="1"/>
              <a:t>img</a:t>
            </a:r>
            <a:r>
              <a:rPr lang="pt-BR" dirty="0"/>
              <a:t>&gt;, desde que essa tenha o atributo id com o valor "</a:t>
            </a:r>
            <a:r>
              <a:rPr lang="pt-BR" dirty="0" err="1"/>
              <a:t>cabecalho</a:t>
            </a:r>
            <a:r>
              <a:rPr lang="pt-BR" dirty="0"/>
              <a:t>".</a:t>
            </a:r>
          </a:p>
          <a:p>
            <a:r>
              <a:rPr lang="pt-BR" dirty="0"/>
              <a:t>Como o atributo id deve ter valor único no documento, o seletor deve aplicar suas propriedades declaradas somente àquele único elemento e, por cascata, a todos os seus elementos filhos.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6DBCF61-C111-4659-B031-8CC1E62CB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160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2510099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711F5E-FD08-4D61-8FCE-4E6CB84A5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Seletor Hierárquico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751B39F-ED35-4EE3-8323-D2604810F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Podemos ainda utilizar um seletor hierárquico que permite aplicar estilos aos elementos filhos de um elemento pai: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#</a:t>
            </a:r>
            <a:r>
              <a:rPr lang="pt-BR" dirty="0" err="1">
                <a:solidFill>
                  <a:srgbClr val="FF0000"/>
                </a:solidFill>
              </a:rPr>
              <a:t>rodape</a:t>
            </a:r>
            <a:r>
              <a:rPr lang="pt-BR" dirty="0">
                <a:solidFill>
                  <a:srgbClr val="FF0000"/>
                </a:solidFill>
              </a:rPr>
              <a:t> </a:t>
            </a:r>
            <a:r>
              <a:rPr lang="pt-BR" dirty="0" err="1">
                <a:solidFill>
                  <a:srgbClr val="FF0000"/>
                </a:solidFill>
              </a:rPr>
              <a:t>img</a:t>
            </a:r>
            <a:r>
              <a:rPr lang="pt-BR" dirty="0">
                <a:solidFill>
                  <a:srgbClr val="FF0000"/>
                </a:solidFill>
              </a:rPr>
              <a:t> {</a:t>
            </a:r>
          </a:p>
          <a:p>
            <a:pPr marL="397764" lvl="1" indent="0">
              <a:buNone/>
            </a:pPr>
            <a:r>
              <a:rPr lang="pt-BR" sz="2800" dirty="0" err="1">
                <a:solidFill>
                  <a:srgbClr val="FF0000"/>
                </a:solidFill>
              </a:rPr>
              <a:t>margin-right</a:t>
            </a:r>
            <a:r>
              <a:rPr lang="pt-BR" sz="2800" dirty="0">
                <a:solidFill>
                  <a:srgbClr val="FF0000"/>
                </a:solidFill>
              </a:rPr>
              <a:t>: 30px;</a:t>
            </a:r>
          </a:p>
          <a:p>
            <a:pPr marL="397764" lvl="1" indent="0">
              <a:buNone/>
            </a:pPr>
            <a:r>
              <a:rPr lang="pt-BR" sz="2800" dirty="0">
                <a:solidFill>
                  <a:srgbClr val="FF0000"/>
                </a:solidFill>
              </a:rPr>
              <a:t>vertical-</a:t>
            </a:r>
            <a:r>
              <a:rPr lang="pt-BR" sz="2800" dirty="0" err="1">
                <a:solidFill>
                  <a:srgbClr val="FF0000"/>
                </a:solidFill>
              </a:rPr>
              <a:t>align</a:t>
            </a:r>
            <a:r>
              <a:rPr lang="pt-BR" sz="2800" dirty="0">
                <a:solidFill>
                  <a:srgbClr val="FF0000"/>
                </a:solidFill>
              </a:rPr>
              <a:t>: </a:t>
            </a:r>
            <a:r>
              <a:rPr lang="pt-BR" sz="2800" dirty="0" err="1">
                <a:solidFill>
                  <a:srgbClr val="FF0000"/>
                </a:solidFill>
              </a:rPr>
              <a:t>middle</a:t>
            </a:r>
            <a:r>
              <a:rPr lang="pt-BR" sz="2800" dirty="0">
                <a:solidFill>
                  <a:srgbClr val="FF0000"/>
                </a:solidFill>
              </a:rPr>
              <a:t>;</a:t>
            </a:r>
          </a:p>
          <a:p>
            <a:pPr marL="397764" lvl="1" indent="0">
              <a:buNone/>
            </a:pPr>
            <a:r>
              <a:rPr lang="pt-BR" sz="2800" dirty="0" err="1">
                <a:solidFill>
                  <a:srgbClr val="FF0000"/>
                </a:solidFill>
              </a:rPr>
              <a:t>width</a:t>
            </a:r>
            <a:r>
              <a:rPr lang="pt-BR" sz="2800" dirty="0">
                <a:solidFill>
                  <a:srgbClr val="FF0000"/>
                </a:solidFill>
              </a:rPr>
              <a:t>: 94px;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D6ACDB-1D9B-4E78-9817-710FBAFFA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161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2869551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0AB7B184-F7AF-4991-9591-9368B50C7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 exemplo anterior, o elemento pai </a:t>
            </a:r>
            <a:r>
              <a:rPr lang="pt-BR" dirty="0" err="1"/>
              <a:t>rodape</a:t>
            </a:r>
            <a:r>
              <a:rPr lang="pt-BR" dirty="0"/>
              <a:t> é selecionado pelo seu id. </a:t>
            </a:r>
          </a:p>
          <a:p>
            <a:r>
              <a:rPr lang="pt-BR" dirty="0"/>
              <a:t>O estilo será aplicado apenas nos elementos </a:t>
            </a:r>
            <a:r>
              <a:rPr lang="pt-BR" dirty="0" err="1"/>
              <a:t>img</a:t>
            </a:r>
            <a:r>
              <a:rPr lang="pt-BR" dirty="0"/>
              <a:t> filhos do elemento com id=</a:t>
            </a:r>
            <a:r>
              <a:rPr lang="pt-BR" dirty="0" err="1"/>
              <a:t>rodape</a:t>
            </a:r>
            <a:r>
              <a:rPr lang="pt-BR" dirty="0"/>
              <a:t> 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40CFECB-E921-47B2-804F-59CB00E1E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162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060128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B8FC58-8F1D-4F3D-B2CD-4F5112040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Fluxo do Documento e </a:t>
            </a:r>
            <a:r>
              <a:rPr lang="pt-BR" dirty="0" err="1"/>
              <a:t>Float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ADDA98-45F8-4FDC-BB31-D9B59EBE5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Suponhamos que, por uma questão de design, a imagem da família </a:t>
            </a:r>
            <a:r>
              <a:rPr lang="pt-BR" dirty="0" err="1"/>
              <a:t>Pelho</a:t>
            </a:r>
            <a:r>
              <a:rPr lang="pt-BR" dirty="0"/>
              <a:t> deva vir ao lado do parágrafo e conforme a imagem do slide a seguir.</a:t>
            </a:r>
          </a:p>
          <a:p>
            <a:endParaRPr lang="pt-BR" dirty="0"/>
          </a:p>
          <a:p>
            <a:r>
              <a:rPr lang="pt-BR" dirty="0"/>
              <a:t>Isso não acontece por padrão.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8A83161-5E4F-491D-83F9-DCF24CA47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163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8679429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-3501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650" y="119086"/>
            <a:ext cx="8902699" cy="49033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3F6F18A-C7CC-4FD8-83C8-18C5DA2D4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567" y="360386"/>
            <a:ext cx="7926864" cy="4419226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9A6669C-09F8-4866-93DC-1800BD461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4552" y="4747588"/>
            <a:ext cx="1197219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164</a:t>
            </a:fld>
            <a:endParaRPr lang="pt-BR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0833323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82DBA960-0507-43FE-8E60-16261D5CD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Observando as tags HTML que usamos até agora, os elementos da página são desenhados um em cima do outro. </a:t>
            </a:r>
          </a:p>
          <a:p>
            <a:r>
              <a:rPr lang="pt-BR" dirty="0"/>
              <a:t>É como se cada elemento fosse uma caixa (box) e o padrão é empilhar essas caixas verticalmente.  </a:t>
            </a:r>
          </a:p>
          <a:p>
            <a:r>
              <a:rPr lang="pt-BR" dirty="0"/>
              <a:t>A </a:t>
            </a:r>
            <a:r>
              <a:rPr lang="pt-BR" dirty="0" err="1"/>
              <a:t>tag</a:t>
            </a:r>
            <a:r>
              <a:rPr lang="pt-BR" dirty="0"/>
              <a:t> &lt;figure&gt; ocupa toda a largura da página e aparece empilhada no fluxo do documento, não permitindo que outros elementos sejam adicionados ao seu lado.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D9C9AA2-D15D-415A-AB08-50A74679F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165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6208703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02B0F16E-F895-4FD7-8B50-7B1542ADB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Este problema pode ser solucionado por meio da propriedade </a:t>
            </a:r>
            <a:r>
              <a:rPr lang="pt-BR" b="1" dirty="0" err="1"/>
              <a:t>float</a:t>
            </a:r>
            <a:r>
              <a:rPr lang="pt-BR" dirty="0"/>
              <a:t>. </a:t>
            </a:r>
          </a:p>
          <a:p>
            <a:r>
              <a:rPr lang="pt-BR" dirty="0"/>
              <a:t>Esta propriedade permite que tiremos um certo elemento do fluxo vertical do documento, o que faz com que o conteúdo abaixo dele flua ao seu redor. </a:t>
            </a:r>
          </a:p>
          <a:p>
            <a:r>
              <a:rPr lang="pt-BR" dirty="0"/>
              <a:t>Na prática, vai fazer exatamente o layout que queremos.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A514F0B-E795-4897-AE60-48A8F6E5B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166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4026857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093AFF9D-D8C7-418D-B45F-45AA2A1CF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Em nosso exemplo, o conteúdo do parágrafo tentará fluir ao redor da imagem com </a:t>
            </a:r>
            <a:r>
              <a:rPr lang="pt-BR" dirty="0" err="1"/>
              <a:t>float</a:t>
            </a:r>
            <a:r>
              <a:rPr lang="pt-BR" dirty="0"/>
              <a:t>.</a:t>
            </a:r>
          </a:p>
          <a:p>
            <a:r>
              <a:rPr lang="pt-BR" dirty="0"/>
              <a:t>Perceba que houve uma perturbação do fluxo HTML, pois agora a imagem parece existir fora do fluxo.</a:t>
            </a:r>
          </a:p>
          <a:p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ACA273F-FC2B-4E28-88B7-4238F8767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167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6829906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DBE2721C-8EF8-4FFF-9BC2-271CEB792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Vamos editar um pouco a página Sobre da </a:t>
            </a:r>
            <a:r>
              <a:rPr lang="pt-BR" dirty="0" err="1"/>
              <a:t>Mirror</a:t>
            </a:r>
            <a:r>
              <a:rPr lang="pt-BR" dirty="0"/>
              <a:t> Fashion</a:t>
            </a:r>
          </a:p>
          <a:p>
            <a:r>
              <a:rPr lang="pt-BR" dirty="0"/>
              <a:t>Vamos centralizar apenas a imagem do centro de distribuição (</a:t>
            </a:r>
            <a:r>
              <a:rPr lang="pt-BR" dirty="0" err="1"/>
              <a:t>margin</a:t>
            </a:r>
            <a:r>
              <a:rPr lang="pt-BR" dirty="0"/>
              <a:t> </a:t>
            </a:r>
            <a:r>
              <a:rPr lang="pt-BR" dirty="0" err="1"/>
              <a:t>left</a:t>
            </a:r>
            <a:r>
              <a:rPr lang="pt-BR" dirty="0"/>
              <a:t> e </a:t>
            </a:r>
            <a:r>
              <a:rPr lang="pt-BR" dirty="0" err="1"/>
              <a:t>right</a:t>
            </a:r>
            <a:r>
              <a:rPr lang="pt-BR" dirty="0"/>
              <a:t> auto) e deixar seu tamanho com 550 pixels.</a:t>
            </a:r>
          </a:p>
          <a:p>
            <a:r>
              <a:rPr lang="pt-BR" dirty="0"/>
              <a:t>Para isso, vá ao HTML, e coloque o colando id chamando essa figura de centro-</a:t>
            </a:r>
            <a:r>
              <a:rPr lang="pt-BR" dirty="0" err="1"/>
              <a:t>distribuicao</a:t>
            </a:r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4579537-E917-4CA1-973E-C65CDF573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168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0401427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FB541FE-5229-450F-9779-8ADC0B97D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1707654"/>
            <a:ext cx="7200900" cy="3096344"/>
          </a:xfrm>
        </p:spPr>
        <p:txBody>
          <a:bodyPr/>
          <a:lstStyle/>
          <a:p>
            <a:r>
              <a:rPr lang="pt-BR" dirty="0"/>
              <a:t>Agora crie no arquivo sobre.css os comandos para mexer apenas nessa imagem, por seu id, conforme solicitado acima.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BC8B752-A9D2-49CE-A09E-DA4D7FA5E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169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2A09587-C939-4718-86D8-764B40339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3" y="692161"/>
            <a:ext cx="8805554" cy="7657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A39C939-EC6C-4862-B1BB-D7BA7D4DF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767" y="3651870"/>
            <a:ext cx="3030465" cy="108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82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308ABE3C-412C-419F-9746-6BA1A50F5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sz="2400" dirty="0">
                <a:solidFill>
                  <a:schemeClr val="accent1"/>
                </a:solidFill>
              </a:rPr>
              <a:t>Outra configuração muito usada, principalmente em documentos cujo conteúdo é escrito em um idioma como o português, que tem caracteres como acentos e cedilha, é a configuração da codificação de caracteres, chamado de </a:t>
            </a:r>
            <a:r>
              <a:rPr lang="pt-BR" sz="2400" dirty="0" err="1">
                <a:solidFill>
                  <a:schemeClr val="accent1"/>
                </a:solidFill>
              </a:rPr>
              <a:t>encoding</a:t>
            </a:r>
            <a:r>
              <a:rPr lang="pt-BR" sz="2400" dirty="0">
                <a:solidFill>
                  <a:schemeClr val="accent1"/>
                </a:solidFill>
              </a:rPr>
              <a:t> ou </a:t>
            </a:r>
            <a:r>
              <a:rPr lang="pt-BR" sz="2400" dirty="0" err="1">
                <a:solidFill>
                  <a:schemeClr val="accent1"/>
                </a:solidFill>
              </a:rPr>
              <a:t>charset</a:t>
            </a:r>
            <a:r>
              <a:rPr lang="pt-BR" sz="2400" dirty="0">
                <a:solidFill>
                  <a:schemeClr val="accent1"/>
                </a:solidFill>
              </a:rPr>
              <a:t>.</a:t>
            </a:r>
          </a:p>
          <a:p>
            <a:r>
              <a:rPr lang="pt-BR" sz="2400" dirty="0">
                <a:solidFill>
                  <a:schemeClr val="accent1"/>
                </a:solidFill>
              </a:rPr>
              <a:t>Podemos configurar qual codificação queremos utilizar em nosso documento por meio da configuração de </a:t>
            </a:r>
            <a:r>
              <a:rPr lang="pt-BR" sz="2400" dirty="0" err="1">
                <a:solidFill>
                  <a:schemeClr val="accent1"/>
                </a:solidFill>
              </a:rPr>
              <a:t>charset</a:t>
            </a:r>
            <a:r>
              <a:rPr lang="pt-BR" sz="2400" dirty="0">
                <a:solidFill>
                  <a:schemeClr val="accent1"/>
                </a:solidFill>
              </a:rPr>
              <a:t> na </a:t>
            </a:r>
            <a:r>
              <a:rPr lang="pt-BR" sz="2400" dirty="0" err="1">
                <a:solidFill>
                  <a:schemeClr val="accent1"/>
                </a:solidFill>
              </a:rPr>
              <a:t>tag</a:t>
            </a:r>
            <a:r>
              <a:rPr lang="pt-BR" sz="2400" dirty="0">
                <a:solidFill>
                  <a:schemeClr val="accent1"/>
                </a:solidFill>
              </a:rPr>
              <a:t> </a:t>
            </a:r>
            <a:r>
              <a:rPr lang="pt-BR" sz="2400" b="1" dirty="0">
                <a:solidFill>
                  <a:schemeClr val="accent1"/>
                </a:solidFill>
              </a:rPr>
              <a:t>&lt;meta&gt;</a:t>
            </a:r>
            <a:r>
              <a:rPr lang="pt-BR" sz="2400" dirty="0">
                <a:solidFill>
                  <a:schemeClr val="accent1"/>
                </a:solidFill>
              </a:rPr>
              <a:t>. </a:t>
            </a:r>
          </a:p>
          <a:p>
            <a:r>
              <a:rPr lang="pt-BR" sz="2400" dirty="0">
                <a:solidFill>
                  <a:schemeClr val="accent1"/>
                </a:solidFill>
              </a:rPr>
              <a:t>Um dos valores mais comuns usados hoje em dia é o UTF-8, também chamado de Unicode, que é a recomendação atual para </a:t>
            </a:r>
            <a:r>
              <a:rPr lang="pt-BR" sz="2400" dirty="0" err="1">
                <a:solidFill>
                  <a:schemeClr val="accent1"/>
                </a:solidFill>
              </a:rPr>
              <a:t>encoding</a:t>
            </a:r>
            <a:r>
              <a:rPr lang="pt-BR" sz="2400" dirty="0">
                <a:solidFill>
                  <a:schemeClr val="accent1"/>
                </a:solidFill>
              </a:rPr>
              <a:t> na Web por ser amplamente suportada em navegadores e editores de código, além de ser compatível com praticamente todos os idiomas do mundo.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0752D03-5AFC-4504-8471-B920F155A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0484791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EEEB695-107E-480E-B9EF-D6528B780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50" b="6579"/>
          <a:stretch/>
        </p:blipFill>
        <p:spPr>
          <a:xfrm>
            <a:off x="125760" y="170378"/>
            <a:ext cx="8892480" cy="4802743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ABB7C70-8019-4A69-B65F-CF279F687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170</a:t>
            </a:fld>
            <a:endParaRPr lang="pt-BR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B3B94B7A-788E-4E32-9EB7-F211B8C5F5E7}"/>
              </a:ext>
            </a:extLst>
          </p:cNvPr>
          <p:cNvSpPr/>
          <p:nvPr/>
        </p:nvSpPr>
        <p:spPr>
          <a:xfrm>
            <a:off x="2843808" y="483518"/>
            <a:ext cx="3096344" cy="864096"/>
          </a:xfrm>
          <a:prstGeom prst="roundRect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ANTES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93197E6-749E-4CA4-8C8C-9B00E08C67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50" b="6579"/>
          <a:stretch/>
        </p:blipFill>
        <p:spPr>
          <a:xfrm>
            <a:off x="125760" y="200297"/>
            <a:ext cx="8892480" cy="4802743"/>
          </a:xfrm>
          <a:prstGeom prst="rect">
            <a:avLst/>
          </a:prstGeom>
        </p:spPr>
      </p:pic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B5900BB7-CCD8-44F0-B751-BB062622D3F8}"/>
              </a:ext>
            </a:extLst>
          </p:cNvPr>
          <p:cNvSpPr/>
          <p:nvPr/>
        </p:nvSpPr>
        <p:spPr>
          <a:xfrm>
            <a:off x="2996208" y="635918"/>
            <a:ext cx="3096344" cy="864096"/>
          </a:xfrm>
          <a:prstGeom prst="roundRect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DEPOIS</a:t>
            </a:r>
          </a:p>
        </p:txBody>
      </p:sp>
    </p:spTree>
    <p:extLst>
      <p:ext uri="{BB962C8B-B14F-4D97-AF65-F5344CB8AC3E}">
        <p14:creationId xmlns:p14="http://schemas.microsoft.com/office/powerpoint/2010/main" val="1788268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739C747-4B96-4EA0-BC3E-B35DA98F6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Agora crie um rodapé na página </a:t>
            </a:r>
            <a:r>
              <a:rPr lang="pt-BR" dirty="0" err="1"/>
              <a:t>html</a:t>
            </a:r>
            <a:r>
              <a:rPr lang="pt-BR" dirty="0"/>
              <a:t> usando a </a:t>
            </a:r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div</a:t>
            </a:r>
            <a:r>
              <a:rPr lang="pt-BR" dirty="0"/>
              <a:t>&gt;</a:t>
            </a:r>
          </a:p>
          <a:p>
            <a:pPr lvl="1"/>
            <a:r>
              <a:rPr lang="pt-BR" dirty="0"/>
              <a:t>Ela deve ser o último elemento no &lt;</a:t>
            </a:r>
            <a:r>
              <a:rPr lang="pt-BR" dirty="0" err="1"/>
              <a:t>body</a:t>
            </a:r>
            <a:r>
              <a:rPr lang="pt-BR" dirty="0"/>
              <a:t>&gt;</a:t>
            </a:r>
          </a:p>
          <a:p>
            <a:pPr lvl="1"/>
            <a:r>
              <a:rPr lang="pt-BR" dirty="0"/>
              <a:t>Crie o rodapé com a id </a:t>
            </a:r>
            <a:r>
              <a:rPr lang="pt-BR" dirty="0" err="1"/>
              <a:t>rodape</a:t>
            </a:r>
            <a:endParaRPr lang="pt-BR" dirty="0"/>
          </a:p>
          <a:p>
            <a:r>
              <a:rPr lang="pt-BR" dirty="0"/>
              <a:t>Nesse rodapé deve ter a imagem logo.png, que irei disponibilizar, e o texto Copyright </a:t>
            </a:r>
            <a:r>
              <a:rPr lang="pt-BR" dirty="0" err="1"/>
              <a:t>Mirror</a:t>
            </a:r>
            <a:r>
              <a:rPr lang="pt-BR" dirty="0"/>
              <a:t> Fashion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2209DCA-F2E2-4BE0-9D76-E481E3DBD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171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69128E9-1465-4018-A177-84F131667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019" y="3651870"/>
            <a:ext cx="5511962" cy="86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40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190EBB6F-C5F7-40C7-8AC9-04E89D1DB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514350"/>
            <a:ext cx="7200900" cy="2691936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Ao testar o rodapé no navegador, é possível ver que ele apareceu, mas não está estilizando. Vamos, fazer isso, estilizando pelo id.</a:t>
            </a:r>
          </a:p>
          <a:p>
            <a:pPr lvl="1"/>
            <a:r>
              <a:rPr lang="pt-BR" dirty="0"/>
              <a:t>Rodapé: cor: #777777; </a:t>
            </a:r>
            <a:r>
              <a:rPr lang="pt-BR" dirty="0" err="1"/>
              <a:t>margin</a:t>
            </a:r>
            <a:r>
              <a:rPr lang="pt-BR" dirty="0"/>
              <a:t> 30 e 0; </a:t>
            </a:r>
            <a:r>
              <a:rPr lang="pt-BR" dirty="0" err="1"/>
              <a:t>padding</a:t>
            </a:r>
            <a:r>
              <a:rPr lang="pt-BR" dirty="0"/>
              <a:t> 30 e 0</a:t>
            </a:r>
          </a:p>
          <a:p>
            <a:pPr lvl="1"/>
            <a:r>
              <a:rPr lang="pt-BR" dirty="0"/>
              <a:t>Imagem do rodapé: </a:t>
            </a:r>
            <a:r>
              <a:rPr lang="pt-BR" dirty="0" err="1"/>
              <a:t>margin</a:t>
            </a:r>
            <a:r>
              <a:rPr lang="pt-BR" dirty="0"/>
              <a:t> direita 30, alinhamento vertical </a:t>
            </a:r>
            <a:r>
              <a:rPr lang="pt-BR" dirty="0" err="1"/>
              <a:t>middle</a:t>
            </a:r>
            <a:r>
              <a:rPr lang="pt-BR" dirty="0"/>
              <a:t>; largura 94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D2AE248-5FF4-4D5F-9475-4610E5237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172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CBEE3AD-0F6A-43C6-8E84-B9922D12F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275" y="3075806"/>
            <a:ext cx="2457450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653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569D9D6-9C94-4F1C-90DB-7585707D4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173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AE7B96B-2C8E-449D-A76C-1D94F51943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798" r="16138" b="5179"/>
          <a:stretch/>
        </p:blipFill>
        <p:spPr>
          <a:xfrm>
            <a:off x="62413" y="51470"/>
            <a:ext cx="7668344" cy="252028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91EC886-F966-49C2-8388-88CCA2ABA3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798" r="16138" b="6821"/>
          <a:stretch/>
        </p:blipFill>
        <p:spPr>
          <a:xfrm>
            <a:off x="1475656" y="2656180"/>
            <a:ext cx="7668344" cy="2435850"/>
          </a:xfrm>
          <a:prstGeom prst="rect">
            <a:avLst/>
          </a:prstGeom>
        </p:spPr>
      </p:pic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E62B929A-CFCF-4717-9066-F92D42F9D77C}"/>
              </a:ext>
            </a:extLst>
          </p:cNvPr>
          <p:cNvSpPr/>
          <p:nvPr/>
        </p:nvSpPr>
        <p:spPr>
          <a:xfrm>
            <a:off x="6367828" y="879562"/>
            <a:ext cx="2115149" cy="864096"/>
          </a:xfrm>
          <a:prstGeom prst="roundRect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ANTES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66F66356-B789-44C7-8AFF-D5DEFB34EE78}"/>
              </a:ext>
            </a:extLst>
          </p:cNvPr>
          <p:cNvSpPr/>
          <p:nvPr/>
        </p:nvSpPr>
        <p:spPr>
          <a:xfrm>
            <a:off x="323528" y="3442057"/>
            <a:ext cx="2115149" cy="864096"/>
          </a:xfrm>
          <a:prstGeom prst="roundRect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DEPOIS</a:t>
            </a:r>
          </a:p>
        </p:txBody>
      </p:sp>
    </p:spTree>
    <p:extLst>
      <p:ext uri="{BB962C8B-B14F-4D97-AF65-F5344CB8AC3E}">
        <p14:creationId xmlns:p14="http://schemas.microsoft.com/office/powerpoint/2010/main" val="169450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986BA5B-E718-4E03-ACAC-7534B938A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Agora vocês vão mexer na foto da família </a:t>
            </a:r>
            <a:r>
              <a:rPr lang="pt-BR" dirty="0" err="1"/>
              <a:t>Pelho</a:t>
            </a:r>
            <a:r>
              <a:rPr lang="pt-BR" dirty="0"/>
              <a:t>. Ela deve ficar flutuando a direita do texto, na seção História</a:t>
            </a:r>
          </a:p>
          <a:p>
            <a:pPr lvl="1"/>
            <a:r>
              <a:rPr lang="pt-BR" dirty="0"/>
              <a:t>Usar a propriedade </a:t>
            </a:r>
            <a:r>
              <a:rPr lang="pt-BR" dirty="0" err="1"/>
              <a:t>float</a:t>
            </a:r>
            <a:r>
              <a:rPr lang="pt-BR" dirty="0"/>
              <a:t> como </a:t>
            </a:r>
            <a:r>
              <a:rPr lang="pt-BR" dirty="0" err="1"/>
              <a:t>right</a:t>
            </a:r>
            <a:r>
              <a:rPr lang="pt-BR" dirty="0"/>
              <a:t> no CSS</a:t>
            </a:r>
          </a:p>
          <a:p>
            <a:pPr lvl="1"/>
            <a:r>
              <a:rPr lang="pt-BR" dirty="0"/>
              <a:t>Como só faremos isso com essa imagem, ir no HTML e definir a id </a:t>
            </a:r>
            <a:r>
              <a:rPr lang="pt-BR" dirty="0" err="1"/>
              <a:t>familia-pelho</a:t>
            </a:r>
            <a:r>
              <a:rPr lang="pt-BR" dirty="0"/>
              <a:t> para a mesma</a:t>
            </a:r>
          </a:p>
          <a:p>
            <a:pPr lvl="1"/>
            <a:r>
              <a:rPr lang="pt-BR" dirty="0"/>
              <a:t>Depois ir no CSS e formatar para que apenas essa imagem fique flutuando</a:t>
            </a:r>
          </a:p>
          <a:p>
            <a:pPr lvl="1"/>
            <a:r>
              <a:rPr lang="pt-BR" dirty="0"/>
              <a:t>Definir a imagem com </a:t>
            </a:r>
            <a:r>
              <a:rPr lang="pt-BR" dirty="0" err="1"/>
              <a:t>margin</a:t>
            </a:r>
            <a:r>
              <a:rPr lang="pt-BR" dirty="0"/>
              <a:t> 10 10 0 0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2DBC6B2-D26A-447A-A657-415BAB7B2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174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9068936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E1C6754-7449-4D95-968F-6FD696B01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175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ECE25EA-5688-4724-BEB1-621168C14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010" y="987574"/>
            <a:ext cx="6657975" cy="130492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8B13E7E-8562-4586-8EA6-7F52E30F1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2759" y="2831870"/>
            <a:ext cx="3038475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32702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8E6F4D4-13AF-4E4C-B935-D8933CA46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176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3E70EE9-1EBB-447C-8592-343F81BE13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13" b="14983"/>
          <a:stretch/>
        </p:blipFill>
        <p:spPr>
          <a:xfrm>
            <a:off x="0" y="56486"/>
            <a:ext cx="8676456" cy="4370695"/>
          </a:xfrm>
          <a:prstGeom prst="rect">
            <a:avLst/>
          </a:prstGeom>
        </p:spPr>
      </p:pic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265E3EE-AF61-4AC4-9CEF-B716AC2BF8E4}"/>
              </a:ext>
            </a:extLst>
          </p:cNvPr>
          <p:cNvSpPr/>
          <p:nvPr/>
        </p:nvSpPr>
        <p:spPr>
          <a:xfrm>
            <a:off x="107504" y="1809785"/>
            <a:ext cx="2115149" cy="864096"/>
          </a:xfrm>
          <a:prstGeom prst="roundRect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ANTES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1F26D33-3DE2-4A9F-AB0F-8F29BD5D75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13" b="12182"/>
          <a:stretch/>
        </p:blipFill>
        <p:spPr>
          <a:xfrm>
            <a:off x="448386" y="555526"/>
            <a:ext cx="8676456" cy="4514711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F7E7AFA6-CF8C-49A1-90DA-2BE95F15909C}"/>
              </a:ext>
            </a:extLst>
          </p:cNvPr>
          <p:cNvSpPr/>
          <p:nvPr/>
        </p:nvSpPr>
        <p:spPr>
          <a:xfrm>
            <a:off x="-36512" y="2165014"/>
            <a:ext cx="2115149" cy="864096"/>
          </a:xfrm>
          <a:prstGeom prst="roundRect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DEPOIS</a:t>
            </a:r>
          </a:p>
        </p:txBody>
      </p:sp>
    </p:spTree>
    <p:extLst>
      <p:ext uri="{BB962C8B-B14F-4D97-AF65-F5344CB8AC3E}">
        <p14:creationId xmlns:p14="http://schemas.microsoft.com/office/powerpoint/2010/main" val="2752735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11018F0C-1CB0-46FA-A493-DB1A9F6AE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442342"/>
            <a:ext cx="7200900" cy="4289648"/>
          </a:xfrm>
        </p:spPr>
        <p:txBody>
          <a:bodyPr>
            <a:normAutofit/>
          </a:bodyPr>
          <a:lstStyle/>
          <a:p>
            <a:r>
              <a:rPr lang="pt-BR" sz="2400" dirty="0"/>
              <a:t>Apenas a fim de teste, coloque o </a:t>
            </a:r>
            <a:r>
              <a:rPr lang="pt-BR" sz="2400" dirty="0" err="1"/>
              <a:t>float</a:t>
            </a:r>
            <a:r>
              <a:rPr lang="pt-BR" sz="2400" dirty="0"/>
              <a:t> como </a:t>
            </a:r>
            <a:r>
              <a:rPr lang="pt-BR" sz="2400" dirty="0" err="1"/>
              <a:t>left</a:t>
            </a:r>
            <a:r>
              <a:rPr lang="pt-BR" sz="2400" dirty="0"/>
              <a:t>, veja como ficou e em seguida volte para </a:t>
            </a:r>
            <a:r>
              <a:rPr lang="pt-BR" sz="2400" dirty="0" err="1"/>
              <a:t>right</a:t>
            </a:r>
            <a:r>
              <a:rPr lang="pt-BR" sz="2400" dirty="0"/>
              <a:t>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34B5104-ACF1-44D0-8F5D-A0269284D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177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0507D1F-5DD6-4860-9CD1-69B39F1A8A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75" r="13775" b="27590"/>
          <a:stretch/>
        </p:blipFill>
        <p:spPr>
          <a:xfrm>
            <a:off x="1259632" y="1369407"/>
            <a:ext cx="6624736" cy="372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20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E6ECA5C-1B89-4311-A532-6D5F5DB0E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479778"/>
            <a:ext cx="1643668" cy="4183380"/>
          </a:xfrm>
        </p:spPr>
        <p:txBody>
          <a:bodyPr anchor="ctr">
            <a:normAutofit/>
          </a:bodyPr>
          <a:lstStyle/>
          <a:p>
            <a:pPr algn="ctr"/>
            <a:r>
              <a:rPr lang="pt-BR" dirty="0"/>
              <a:t>Dicas para Estudo</a:t>
            </a:r>
          </a:p>
        </p:txBody>
      </p:sp>
      <p:graphicFrame>
        <p:nvGraphicFramePr>
          <p:cNvPr id="6" name="Espaço Reservado para Conteúdo 3">
            <a:extLst>
              <a:ext uri="{FF2B5EF4-FFF2-40B4-BE49-F238E27FC236}">
                <a16:creationId xmlns:a16="http://schemas.microsoft.com/office/drawing/2014/main" id="{2B31429B-49F4-43CE-A18B-FEF58772E65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483768" y="479778"/>
          <a:ext cx="6072064" cy="4183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B0C8AE0-0ECE-4A5C-A8B6-3EF98D6B5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178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7726052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0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71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14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558351"/>
            <a:ext cx="8005589" cy="4012254"/>
            <a:chOff x="752858" y="744469"/>
            <a:chExt cx="10674117" cy="5349671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0346" y="726141"/>
            <a:ext cx="7645535" cy="367067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 descr="imagem2">
            <a:extLst>
              <a:ext uri="{FF2B5EF4-FFF2-40B4-BE49-F238E27FC236}">
                <a16:creationId xmlns:a16="http://schemas.microsoft.com/office/drawing/2014/main" id="{F22DBF2E-B7C2-41EC-A944-7B3CA583DB0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1645" y="1394531"/>
            <a:ext cx="7162936" cy="23279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46701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A759BF1-4CFD-4FB4-8874-54083E839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&lt;</a:t>
            </a:r>
            <a:r>
              <a:rPr lang="pt-BR" b="1" dirty="0" err="1">
                <a:solidFill>
                  <a:srgbClr val="FF0000"/>
                </a:solidFill>
              </a:rPr>
              <a:t>html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&lt;</a:t>
            </a:r>
            <a:r>
              <a:rPr lang="pt-BR" b="1" dirty="0" err="1">
                <a:solidFill>
                  <a:srgbClr val="FF0000"/>
                </a:solidFill>
              </a:rPr>
              <a:t>head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    &lt;meta </a:t>
            </a:r>
            <a:r>
              <a:rPr lang="pt-BR" b="1" dirty="0" err="1">
                <a:solidFill>
                  <a:srgbClr val="FF0000"/>
                </a:solidFill>
              </a:rPr>
              <a:t>charset</a:t>
            </a:r>
            <a:r>
              <a:rPr lang="pt-BR" b="1" dirty="0">
                <a:solidFill>
                  <a:srgbClr val="FF0000"/>
                </a:solidFill>
              </a:rPr>
              <a:t>="utf-8"&gt;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    &lt;</a:t>
            </a:r>
            <a:r>
              <a:rPr lang="pt-BR" b="1" dirty="0" err="1">
                <a:solidFill>
                  <a:srgbClr val="FF0000"/>
                </a:solidFill>
              </a:rPr>
              <a:t>title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  <a:r>
              <a:rPr lang="pt-BR" dirty="0" err="1"/>
              <a:t>Mirror</a:t>
            </a:r>
            <a:r>
              <a:rPr lang="pt-BR" dirty="0"/>
              <a:t> Fashion</a:t>
            </a:r>
            <a:r>
              <a:rPr lang="pt-BR" b="1" dirty="0">
                <a:solidFill>
                  <a:srgbClr val="FF0000"/>
                </a:solidFill>
              </a:rPr>
              <a:t>&lt;/</a:t>
            </a:r>
            <a:r>
              <a:rPr lang="pt-BR" b="1" dirty="0" err="1">
                <a:solidFill>
                  <a:srgbClr val="FF0000"/>
                </a:solidFill>
              </a:rPr>
              <a:t>title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&lt;/</a:t>
            </a:r>
            <a:r>
              <a:rPr lang="pt-BR" b="1" dirty="0" err="1">
                <a:solidFill>
                  <a:srgbClr val="FF0000"/>
                </a:solidFill>
              </a:rPr>
              <a:t>head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&lt;</a:t>
            </a:r>
            <a:r>
              <a:rPr lang="pt-BR" b="1" dirty="0" err="1">
                <a:solidFill>
                  <a:srgbClr val="FF0000"/>
                </a:solidFill>
              </a:rPr>
              <a:t>body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&lt;/</a:t>
            </a:r>
            <a:r>
              <a:rPr lang="pt-BR" b="1" dirty="0" err="1">
                <a:solidFill>
                  <a:srgbClr val="FF0000"/>
                </a:solidFill>
              </a:rPr>
              <a:t>body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&lt;/</a:t>
            </a:r>
            <a:r>
              <a:rPr lang="pt-BR" b="1" dirty="0" err="1">
                <a:solidFill>
                  <a:srgbClr val="FF0000"/>
                </a:solidFill>
              </a:rPr>
              <a:t>html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D2B06C6-9E17-4C39-BD25-C454C38E4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883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0F3018-469F-4BA9-A25E-BD8717DEA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body</a:t>
            </a:r>
            <a:r>
              <a:rPr lang="pt-BR" dirty="0"/>
              <a:t>&gt;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7939CF-BE02-4A38-8408-A8DC53ADB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solidFill>
                  <a:schemeClr val="accent1"/>
                </a:solidFill>
              </a:rPr>
              <a:t>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body</a:t>
            </a:r>
            <a:r>
              <a:rPr lang="pt-BR" b="1" dirty="0">
                <a:solidFill>
                  <a:schemeClr val="accent1"/>
                </a:solidFill>
              </a:rPr>
              <a:t>&gt; </a:t>
            </a:r>
            <a:r>
              <a:rPr lang="pt-BR" dirty="0">
                <a:solidFill>
                  <a:schemeClr val="accent1"/>
                </a:solidFill>
              </a:rPr>
              <a:t>contém o corpo do documento, que é exibido pelo navegador em sua janela. </a:t>
            </a:r>
          </a:p>
          <a:p>
            <a:r>
              <a:rPr lang="pt-BR" dirty="0">
                <a:solidFill>
                  <a:schemeClr val="accent1"/>
                </a:solidFill>
              </a:rPr>
              <a:t>É necessário que o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body</a:t>
            </a:r>
            <a:r>
              <a:rPr lang="pt-BR" b="1" dirty="0">
                <a:solidFill>
                  <a:schemeClr val="accent1"/>
                </a:solidFill>
              </a:rPr>
              <a:t>&gt; </a:t>
            </a:r>
            <a:r>
              <a:rPr lang="pt-BR" dirty="0">
                <a:solidFill>
                  <a:schemeClr val="accent1"/>
                </a:solidFill>
              </a:rPr>
              <a:t>tenha ao menos um elemento "filho", ou seja, uma ou mais tags HTML dentro dele.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D1A8B71-D284-485C-9343-286CFA5F5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4443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C684F7E-85C5-4EB9-BF89-2D971BD55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7CE861-A97E-4573-8E72-7E9179653A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33" r="24430"/>
          <a:stretch/>
        </p:blipFill>
        <p:spPr>
          <a:xfrm>
            <a:off x="20" y="10"/>
            <a:ext cx="3724669" cy="5143490"/>
          </a:xfrm>
          <a:prstGeom prst="rect">
            <a:avLst/>
          </a:prstGeom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id="{22F9FAD5-CBB6-464B-B296-A5D9A24A5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059255" y="558351"/>
            <a:ext cx="2456751" cy="3306366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BABE9C3-1324-4605-997D-C2FA54306D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03503" y="1110697"/>
            <a:ext cx="4205931" cy="2440741"/>
          </a:xfrm>
        </p:spPr>
        <p:txBody>
          <a:bodyPr>
            <a:normAutofit/>
          </a:bodyPr>
          <a:lstStyle/>
          <a:p>
            <a:pPr algn="l"/>
            <a:r>
              <a:rPr lang="pt-BR" sz="3700" dirty="0"/>
              <a:t>Introdução A HTML e CSS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1CEA43B-7B43-4404-90EE-C77833BD68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03504" y="3603637"/>
            <a:ext cx="4205930" cy="814678"/>
          </a:xfrm>
        </p:spPr>
        <p:txBody>
          <a:bodyPr>
            <a:normAutofit/>
          </a:bodyPr>
          <a:lstStyle/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pt-BR" dirty="0">
                <a:solidFill>
                  <a:schemeClr val="accent1"/>
                </a:solidFill>
              </a:rPr>
              <a:t>Prof. Ms. Wilson Lourenço</a:t>
            </a:r>
          </a:p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pt-BR" dirty="0">
                <a:solidFill>
                  <a:schemeClr val="accent1"/>
                </a:solidFill>
              </a:rPr>
              <a:t>Wilson.lourenco@anhembi.br</a:t>
            </a:r>
          </a:p>
          <a:p>
            <a:pPr algn="l">
              <a:lnSpc>
                <a:spcPct val="102000"/>
              </a:lnSpc>
              <a:spcAft>
                <a:spcPts val="600"/>
              </a:spcAft>
            </a:pPr>
            <a:endParaRPr lang="pt-BR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7277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A759BF1-4CFD-4FB4-8874-54083E839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&lt;</a:t>
            </a:r>
            <a:r>
              <a:rPr lang="pt-BR" b="1" dirty="0" err="1">
                <a:solidFill>
                  <a:srgbClr val="FF0000"/>
                </a:solidFill>
              </a:rPr>
              <a:t>html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&lt;</a:t>
            </a:r>
            <a:r>
              <a:rPr lang="pt-BR" b="1" dirty="0" err="1">
                <a:solidFill>
                  <a:srgbClr val="FF0000"/>
                </a:solidFill>
              </a:rPr>
              <a:t>head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    &lt;meta </a:t>
            </a:r>
            <a:r>
              <a:rPr lang="pt-BR" b="1" dirty="0" err="1">
                <a:solidFill>
                  <a:srgbClr val="FF0000"/>
                </a:solidFill>
              </a:rPr>
              <a:t>charset</a:t>
            </a:r>
            <a:r>
              <a:rPr lang="pt-BR" b="1" dirty="0">
                <a:solidFill>
                  <a:srgbClr val="FF0000"/>
                </a:solidFill>
              </a:rPr>
              <a:t>="utf-8"&gt;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    &lt;</a:t>
            </a:r>
            <a:r>
              <a:rPr lang="pt-BR" b="1" dirty="0" err="1">
                <a:solidFill>
                  <a:srgbClr val="FF0000"/>
                </a:solidFill>
              </a:rPr>
              <a:t>title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  <a:r>
              <a:rPr lang="pt-BR" dirty="0" err="1"/>
              <a:t>Mirror</a:t>
            </a:r>
            <a:r>
              <a:rPr lang="pt-BR" dirty="0"/>
              <a:t> Fashion</a:t>
            </a:r>
            <a:r>
              <a:rPr lang="pt-BR" b="1" dirty="0">
                <a:solidFill>
                  <a:srgbClr val="FF0000"/>
                </a:solidFill>
              </a:rPr>
              <a:t>&lt;/</a:t>
            </a:r>
            <a:r>
              <a:rPr lang="pt-BR" b="1" dirty="0" err="1">
                <a:solidFill>
                  <a:srgbClr val="FF0000"/>
                </a:solidFill>
              </a:rPr>
              <a:t>title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&lt;/</a:t>
            </a:r>
            <a:r>
              <a:rPr lang="pt-BR" b="1" dirty="0" err="1">
                <a:solidFill>
                  <a:srgbClr val="FF0000"/>
                </a:solidFill>
              </a:rPr>
              <a:t>head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&lt;</a:t>
            </a:r>
            <a:r>
              <a:rPr lang="pt-BR" b="1" dirty="0" err="1">
                <a:solidFill>
                  <a:srgbClr val="FF0000"/>
                </a:solidFill>
              </a:rPr>
              <a:t>body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    &lt;h1&gt;</a:t>
            </a:r>
            <a:r>
              <a:rPr lang="pt-BR" dirty="0"/>
              <a:t>A </a:t>
            </a:r>
            <a:r>
              <a:rPr lang="pt-BR" dirty="0" err="1"/>
              <a:t>Mirror</a:t>
            </a:r>
            <a:r>
              <a:rPr lang="pt-BR" dirty="0"/>
              <a:t> Fashion</a:t>
            </a:r>
            <a:r>
              <a:rPr lang="pt-BR" b="1" dirty="0">
                <a:solidFill>
                  <a:srgbClr val="FF0000"/>
                </a:solidFill>
              </a:rPr>
              <a:t>&lt;/h1&gt;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    &lt;/</a:t>
            </a:r>
            <a:r>
              <a:rPr lang="pt-BR" b="1" dirty="0" err="1">
                <a:solidFill>
                  <a:srgbClr val="FF0000"/>
                </a:solidFill>
              </a:rPr>
              <a:t>body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b="1" dirty="0">
                <a:solidFill>
                  <a:srgbClr val="FF0000"/>
                </a:solidFill>
              </a:rPr>
              <a:t>&lt;/</a:t>
            </a:r>
            <a:r>
              <a:rPr lang="pt-BR" b="1" dirty="0" err="1">
                <a:solidFill>
                  <a:srgbClr val="FF0000"/>
                </a:solidFill>
              </a:rPr>
              <a:t>html</a:t>
            </a:r>
            <a:r>
              <a:rPr lang="pt-BR" b="1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D2B06C6-9E17-4C39-BD25-C454C38E4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1982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74BEF3-5550-4C01-9B7A-F8AC6B1C1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Instrução DOCTYPE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3F9BAA-628A-497D-838B-5224371ED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pt-BR" dirty="0">
                <a:solidFill>
                  <a:schemeClr val="accent1"/>
                </a:solidFill>
              </a:rPr>
              <a:t>O DOCTYPE não é uma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HTML, mas uma instrução especial que indica para o navegador qual versão do HTML deve ser utilizada para </a:t>
            </a:r>
            <a:r>
              <a:rPr lang="pt-BR" dirty="0" err="1">
                <a:solidFill>
                  <a:schemeClr val="accent1"/>
                </a:solidFill>
              </a:rPr>
              <a:t>renderizar</a:t>
            </a:r>
            <a:r>
              <a:rPr lang="pt-BR" dirty="0">
                <a:solidFill>
                  <a:schemeClr val="accent1"/>
                </a:solidFill>
              </a:rPr>
              <a:t> a página. </a:t>
            </a:r>
          </a:p>
          <a:p>
            <a:r>
              <a:rPr lang="pt-BR" dirty="0">
                <a:solidFill>
                  <a:schemeClr val="accent1"/>
                </a:solidFill>
              </a:rPr>
              <a:t>Utilizaremos &lt;!DOCTYPE </a:t>
            </a:r>
            <a:r>
              <a:rPr lang="pt-BR" dirty="0" err="1">
                <a:solidFill>
                  <a:schemeClr val="accent1"/>
                </a:solidFill>
              </a:rPr>
              <a:t>html</a:t>
            </a:r>
            <a:r>
              <a:rPr lang="pt-BR" dirty="0">
                <a:solidFill>
                  <a:schemeClr val="accent1"/>
                </a:solidFill>
              </a:rPr>
              <a:t>&gt; , que indica para o navegador a utilização da versão mais recente do HTML - a versão 5, atualmente.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accent1"/>
                </a:solidFill>
              </a:rPr>
              <a:t>&lt;!DOCTYPE </a:t>
            </a:r>
            <a:r>
              <a:rPr lang="pt-BR" b="1" dirty="0" err="1">
                <a:solidFill>
                  <a:schemeClr val="accent1"/>
                </a:solidFill>
              </a:rPr>
              <a:t>html</a:t>
            </a:r>
            <a:r>
              <a:rPr lang="pt-BR" b="1" dirty="0">
                <a:solidFill>
                  <a:schemeClr val="accent1"/>
                </a:solidFill>
              </a:rPr>
              <a:t>&gt;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70E52D9-E720-4265-A615-C6061615B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2383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998093-1631-4C50-8C6A-2888A3C89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Tags HTML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E027CB-68F2-4C0C-B891-0077A9FD2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HTML é composto de diversas tags, cada uma com sua função e significado. </a:t>
            </a:r>
          </a:p>
          <a:p>
            <a:r>
              <a:rPr lang="pt-BR" dirty="0"/>
              <a:t>O HTML 5 adicionou muitas novas tags, que veremos ao longo da disciplina.</a:t>
            </a:r>
          </a:p>
          <a:p>
            <a:r>
              <a:rPr lang="pt-BR" dirty="0"/>
              <a:t>Nesse momento, vamos focar em tags que representam títulos, parágrafo e ênfase.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A3074B1-86F1-479E-A86F-2772154C7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3391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26D6E0-E1B4-4754-AFB9-1BD9127B7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Tag</a:t>
            </a:r>
            <a:r>
              <a:rPr lang="pt-BR" dirty="0"/>
              <a:t> de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DA112ED-7E4F-4B30-A862-9497477F8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Quando queremos indicar que um texto é um título em nossa página, utilizamos as tags de </a:t>
            </a:r>
            <a:r>
              <a:rPr lang="pt-BR" dirty="0" err="1"/>
              <a:t>heading</a:t>
            </a:r>
            <a:r>
              <a:rPr lang="pt-BR" dirty="0"/>
              <a:t> em sua marcação: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&lt;h1&gt;</a:t>
            </a:r>
            <a:r>
              <a:rPr lang="pt-BR" dirty="0" err="1">
                <a:solidFill>
                  <a:srgbClr val="FF0000"/>
                </a:solidFill>
              </a:rPr>
              <a:t>Mirror</a:t>
            </a:r>
            <a:r>
              <a:rPr lang="pt-BR" dirty="0">
                <a:solidFill>
                  <a:srgbClr val="FF0000"/>
                </a:solidFill>
              </a:rPr>
              <a:t> Fashion.&lt;/h1&gt;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&lt;h2&gt;Bem-vindo à </a:t>
            </a:r>
            <a:r>
              <a:rPr lang="pt-BR" dirty="0" err="1">
                <a:solidFill>
                  <a:srgbClr val="FF0000"/>
                </a:solidFill>
              </a:rPr>
              <a:t>Mirror</a:t>
            </a:r>
            <a:r>
              <a:rPr lang="pt-BR" dirty="0">
                <a:solidFill>
                  <a:srgbClr val="FF0000"/>
                </a:solidFill>
              </a:rPr>
              <a:t> Fashion, sua loja de roupas e acessórios.&lt;/h2&gt;</a:t>
            </a:r>
          </a:p>
          <a:p>
            <a:r>
              <a:rPr lang="pt-BR" dirty="0"/>
              <a:t>As tags de </a:t>
            </a:r>
            <a:r>
              <a:rPr lang="pt-BR" dirty="0" err="1"/>
              <a:t>heading</a:t>
            </a:r>
            <a:r>
              <a:rPr lang="pt-BR" dirty="0"/>
              <a:t> são tags de conteúdo e vão de &lt;h1&gt; a &lt;h6&gt; , seguindo a ordem de importância, sendo &lt;h1&gt; o título principal, o mais importante, e &lt;h6&gt; o título de menor importância.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104EC5D-F5B0-4E26-A047-DADCADFEE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29452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4265B67B-152E-4E68-A90E-28F06D4B8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Utilizamos, por exemplo, a </a:t>
            </a:r>
            <a:r>
              <a:rPr lang="pt-BR" dirty="0" err="1"/>
              <a:t>tag</a:t>
            </a:r>
            <a:r>
              <a:rPr lang="pt-BR" dirty="0"/>
              <a:t> &lt;h1&gt; para o nome, título principal da página, e a </a:t>
            </a:r>
            <a:r>
              <a:rPr lang="pt-BR" dirty="0" err="1"/>
              <a:t>tag</a:t>
            </a:r>
            <a:r>
              <a:rPr lang="pt-BR" dirty="0"/>
              <a:t> &lt;h2&gt; como subtítulo ou como título de seções dentro do documento.</a:t>
            </a:r>
          </a:p>
          <a:p>
            <a:r>
              <a:rPr lang="pt-BR" dirty="0"/>
              <a:t>A ordem de importância, além de influenciar no tamanho padrão de exibição do texto, tem impacto nas ferramentas que processam HTML.</a:t>
            </a:r>
          </a:p>
          <a:p>
            <a:r>
              <a:rPr lang="pt-BR" dirty="0"/>
              <a:t>Ferramentas de indexação de conteúdo para buscas, como o Google, Bing ou Yahoo! levam em consideração essa ordem e relevância. </a:t>
            </a:r>
          </a:p>
          <a:p>
            <a:r>
              <a:rPr lang="pt-BR" dirty="0"/>
              <a:t>Os navegadores especiais para acessibilidade também interpretam o conteúdo dessas tags de maneira a diferenciar seu conteúdo e facilitar a navegação do usuário pelo documento.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EE1A5A2-5C8E-4AB0-A407-B27DA8771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79396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84E682-7313-45EA-9339-AEDB0D076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Tag</a:t>
            </a:r>
            <a:r>
              <a:rPr lang="pt-BR" dirty="0"/>
              <a:t> de Parágrafo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6E85E2F-8C42-4DBB-A569-34B8496F7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Quando exibimos qualquer texto em nossa página, é recomendado </a:t>
            </a:r>
            <a:r>
              <a:rPr lang="pt-BR" dirty="0">
                <a:solidFill>
                  <a:schemeClr val="accent1"/>
                </a:solidFill>
              </a:rPr>
              <a:t>que ele seja sempre conteúdo de alguma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filha da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body</a:t>
            </a:r>
            <a:r>
              <a:rPr lang="pt-BR" b="1" dirty="0">
                <a:solidFill>
                  <a:schemeClr val="accent1"/>
                </a:solidFill>
              </a:rPr>
              <a:t>&gt;</a:t>
            </a:r>
            <a:r>
              <a:rPr lang="pt-BR" dirty="0">
                <a:solidFill>
                  <a:schemeClr val="accent1"/>
                </a:solidFill>
              </a:rPr>
              <a:t>. </a:t>
            </a:r>
          </a:p>
          <a:p>
            <a:r>
              <a:rPr lang="pt-BR" dirty="0"/>
              <a:t>A marcação mais indicada para textos comuns é a </a:t>
            </a:r>
            <a:r>
              <a:rPr lang="pt-BR" dirty="0" err="1"/>
              <a:t>tag</a:t>
            </a:r>
            <a:r>
              <a:rPr lang="pt-BR" dirty="0"/>
              <a:t> de parágrafo: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&lt;p&gt;Nenhum item na sacola de compras.&lt;/p&gt;</a:t>
            </a:r>
          </a:p>
          <a:p>
            <a:r>
              <a:rPr lang="pt-BR" dirty="0"/>
              <a:t>Se você tiver vários parágrafos de texto, use várias dessas tags &lt;p&gt; para separá-los: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&lt;p&gt;Um parágrafo de texto.&lt;/p&gt;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&lt;p&gt;Outro parágrafo de texto.&lt;/p&gt;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D8B2DFF-190A-4CD5-A5ED-304C6C92D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4302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F57512-9790-4C4C-843A-308E585C7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Marcações de Ênfase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2AFA92-5A57-4E70-AE7E-D8CD0126F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solidFill>
                  <a:schemeClr val="accent1"/>
                </a:solidFill>
              </a:rPr>
              <a:t>Quando queremos dar uma ênfase diferente a um trecho de texto, podemos utilizar as marcações de ênfase. </a:t>
            </a:r>
          </a:p>
          <a:p>
            <a:r>
              <a:rPr lang="pt-BR" dirty="0">
                <a:solidFill>
                  <a:schemeClr val="accent1"/>
                </a:solidFill>
              </a:rPr>
              <a:t>Podemos deixar um texto "mais forte" com 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strong</a:t>
            </a:r>
            <a:r>
              <a:rPr lang="pt-BR" b="1" dirty="0">
                <a:solidFill>
                  <a:schemeClr val="accent1"/>
                </a:solidFill>
              </a:rPr>
              <a:t>&gt; </a:t>
            </a:r>
            <a:r>
              <a:rPr lang="pt-BR" dirty="0">
                <a:solidFill>
                  <a:schemeClr val="accent1"/>
                </a:solidFill>
              </a:rPr>
              <a:t>ou deixar o texto com uma "ênfase acentuada" com 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&lt;em&gt;</a:t>
            </a:r>
            <a:r>
              <a:rPr lang="pt-BR" dirty="0">
                <a:solidFill>
                  <a:schemeClr val="accent1"/>
                </a:solidFill>
              </a:rPr>
              <a:t>. Também há 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small</a:t>
            </a:r>
            <a:r>
              <a:rPr lang="pt-BR" b="1" dirty="0">
                <a:solidFill>
                  <a:schemeClr val="accent1"/>
                </a:solidFill>
              </a:rPr>
              <a:t>&gt;</a:t>
            </a:r>
            <a:r>
              <a:rPr lang="pt-BR" dirty="0">
                <a:solidFill>
                  <a:schemeClr val="accent1"/>
                </a:solidFill>
              </a:rPr>
              <a:t>, que diminui o tamanho do texto.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372764D-E0F7-4354-8C28-91C66F8B4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4420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D400180B-3BB4-4D3B-B02A-670F01EB4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>
                <a:solidFill>
                  <a:schemeClr val="accent1"/>
                </a:solidFill>
              </a:rPr>
              <a:t>Por padrão, os navegadores </a:t>
            </a:r>
            <a:r>
              <a:rPr lang="pt-BR" dirty="0" err="1">
                <a:solidFill>
                  <a:schemeClr val="accent1"/>
                </a:solidFill>
              </a:rPr>
              <a:t>renderizarão</a:t>
            </a:r>
            <a:r>
              <a:rPr lang="pt-BR" dirty="0">
                <a:solidFill>
                  <a:schemeClr val="accent1"/>
                </a:solidFill>
              </a:rPr>
              <a:t> o texto dentro da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strong</a:t>
            </a:r>
            <a:r>
              <a:rPr lang="pt-BR" b="1" dirty="0">
                <a:solidFill>
                  <a:schemeClr val="accent1"/>
                </a:solidFill>
              </a:rPr>
              <a:t>&gt; </a:t>
            </a:r>
            <a:r>
              <a:rPr lang="pt-BR" dirty="0">
                <a:solidFill>
                  <a:schemeClr val="accent1"/>
                </a:solidFill>
              </a:rPr>
              <a:t>em negrito e o texto dentro da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&lt;em&gt; </a:t>
            </a:r>
            <a:r>
              <a:rPr lang="pt-BR" dirty="0">
                <a:solidFill>
                  <a:schemeClr val="accent1"/>
                </a:solidFill>
              </a:rPr>
              <a:t>em itálico. Existem ainda as tags </a:t>
            </a:r>
            <a:r>
              <a:rPr lang="pt-BR" b="1" dirty="0">
                <a:solidFill>
                  <a:schemeClr val="accent1"/>
                </a:solidFill>
              </a:rPr>
              <a:t>&lt;b&gt; </a:t>
            </a:r>
            <a:r>
              <a:rPr lang="pt-BR" dirty="0">
                <a:solidFill>
                  <a:schemeClr val="accent1"/>
                </a:solidFill>
              </a:rPr>
              <a:t>e </a:t>
            </a:r>
            <a:r>
              <a:rPr lang="pt-BR" b="1" dirty="0">
                <a:solidFill>
                  <a:schemeClr val="accent1"/>
                </a:solidFill>
              </a:rPr>
              <a:t>&lt;i&gt; </a:t>
            </a:r>
            <a:r>
              <a:rPr lang="pt-BR" dirty="0">
                <a:solidFill>
                  <a:schemeClr val="accent1"/>
                </a:solidFill>
              </a:rPr>
              <a:t> que atingem o mesmo resultado visualmente, mas as tags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strong</a:t>
            </a:r>
            <a:r>
              <a:rPr lang="pt-BR" b="1" dirty="0">
                <a:solidFill>
                  <a:schemeClr val="accent1"/>
                </a:solidFill>
              </a:rPr>
              <a:t>&gt; </a:t>
            </a:r>
            <a:r>
              <a:rPr lang="pt-BR" dirty="0">
                <a:solidFill>
                  <a:schemeClr val="accent1"/>
                </a:solidFill>
              </a:rPr>
              <a:t>e </a:t>
            </a:r>
            <a:r>
              <a:rPr lang="pt-BR" b="1" dirty="0">
                <a:solidFill>
                  <a:schemeClr val="accent1"/>
                </a:solidFill>
              </a:rPr>
              <a:t>&lt;em&gt; </a:t>
            </a:r>
            <a:r>
              <a:rPr lang="pt-BR" dirty="0">
                <a:solidFill>
                  <a:schemeClr val="accent1"/>
                </a:solidFill>
              </a:rPr>
              <a:t>são mais indicadas por definirem nossa intenção de significado ao conteúdo, mais do que uma simples indicação visual. 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&lt;p&gt;Compre suas roupas e acessórios na &lt;</a:t>
            </a:r>
            <a:r>
              <a:rPr lang="pt-BR" dirty="0" err="1">
                <a:solidFill>
                  <a:srgbClr val="FF0000"/>
                </a:solidFill>
              </a:rPr>
              <a:t>strong</a:t>
            </a:r>
            <a:r>
              <a:rPr lang="pt-BR" dirty="0">
                <a:solidFill>
                  <a:srgbClr val="FF0000"/>
                </a:solidFill>
              </a:rPr>
              <a:t>&gt;</a:t>
            </a:r>
            <a:r>
              <a:rPr lang="pt-BR" dirty="0" err="1">
                <a:solidFill>
                  <a:srgbClr val="FF0000"/>
                </a:solidFill>
              </a:rPr>
              <a:t>Mirror</a:t>
            </a:r>
            <a:r>
              <a:rPr lang="pt-BR" dirty="0">
                <a:solidFill>
                  <a:srgbClr val="FF0000"/>
                </a:solidFill>
              </a:rPr>
              <a:t> Fashion&lt;/</a:t>
            </a:r>
            <a:r>
              <a:rPr lang="pt-BR" dirty="0" err="1">
                <a:solidFill>
                  <a:srgbClr val="FF0000"/>
                </a:solidFill>
              </a:rPr>
              <a:t>strong</a:t>
            </a:r>
            <a:r>
              <a:rPr lang="pt-BR" dirty="0">
                <a:solidFill>
                  <a:srgbClr val="FF0000"/>
                </a:solidFill>
              </a:rPr>
              <a:t>&gt;.&lt;/p&gt;</a:t>
            </a:r>
          </a:p>
          <a:p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6F7B152-13D2-4455-B627-6AD5203DE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28245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E5CCB5-09F6-40AA-A045-110FFA5B2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Imagens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B904C1-C311-4052-83AD-5C8F9517B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A </a:t>
            </a:r>
            <a:r>
              <a:rPr lang="pt-BR" dirty="0" err="1"/>
              <a:t>tag</a:t>
            </a:r>
            <a:r>
              <a:rPr lang="pt-BR" dirty="0"/>
              <a:t> </a:t>
            </a:r>
            <a:r>
              <a:rPr lang="pt-BR" b="1" dirty="0">
                <a:solidFill>
                  <a:srgbClr val="FF0000"/>
                </a:solidFill>
              </a:rPr>
              <a:t>&lt;</a:t>
            </a:r>
            <a:r>
              <a:rPr lang="pt-BR" b="1" dirty="0" err="1">
                <a:solidFill>
                  <a:srgbClr val="FF0000"/>
                </a:solidFill>
              </a:rPr>
              <a:t>img</a:t>
            </a:r>
            <a:r>
              <a:rPr lang="pt-BR" b="1" dirty="0">
                <a:solidFill>
                  <a:srgbClr val="FF0000"/>
                </a:solidFill>
              </a:rPr>
              <a:t>&gt; </a:t>
            </a:r>
            <a:r>
              <a:rPr lang="pt-BR" dirty="0"/>
              <a:t>define uma imagem em uma página HTML e necessita de dois atributos preenchidos: </a:t>
            </a:r>
            <a:r>
              <a:rPr lang="pt-BR" b="1" dirty="0" err="1"/>
              <a:t>src</a:t>
            </a:r>
            <a:r>
              <a:rPr lang="pt-BR" dirty="0"/>
              <a:t> e </a:t>
            </a:r>
            <a:r>
              <a:rPr lang="pt-BR" b="1" dirty="0" err="1"/>
              <a:t>alt</a:t>
            </a:r>
            <a:r>
              <a:rPr lang="pt-BR" dirty="0"/>
              <a:t> . </a:t>
            </a:r>
          </a:p>
          <a:p>
            <a:pPr lvl="1"/>
            <a:r>
              <a:rPr lang="pt-BR" dirty="0"/>
              <a:t>SRC: atributo obrigatório e aponta para o local da imagem</a:t>
            </a:r>
          </a:p>
          <a:p>
            <a:pPr lvl="1"/>
            <a:r>
              <a:rPr lang="pt-BR" dirty="0"/>
              <a:t>ALT: texto alternativo para a imagem caso essa não possa ser carregada ou visualizada. Não é obrigatório, mas é importante ser preenchido para que leitores de tela e robôs de busca como o Google consigam ler o conteúdo da imagem.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A2C491B-3E50-4DBF-950F-5CA7E2942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95484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BCEDA5CD-D748-4047-9FBB-A146DBD62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>
                <a:solidFill>
                  <a:schemeClr val="accent1"/>
                </a:solidFill>
              </a:rPr>
              <a:t>O HTML 5 introduziu duas novas tags específicas para imagem: </a:t>
            </a:r>
            <a:r>
              <a:rPr lang="pt-BR" b="1" dirty="0">
                <a:solidFill>
                  <a:schemeClr val="accent1"/>
                </a:solidFill>
              </a:rPr>
              <a:t>&lt;figure&gt;</a:t>
            </a:r>
            <a:r>
              <a:rPr lang="pt-BR" dirty="0">
                <a:solidFill>
                  <a:schemeClr val="accent1"/>
                </a:solidFill>
              </a:rPr>
              <a:t> e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figcaption</a:t>
            </a:r>
            <a:r>
              <a:rPr lang="pt-BR" b="1" dirty="0">
                <a:solidFill>
                  <a:schemeClr val="accent1"/>
                </a:solidFill>
              </a:rPr>
              <a:t>&gt;</a:t>
            </a:r>
            <a:r>
              <a:rPr lang="pt-BR" dirty="0">
                <a:solidFill>
                  <a:schemeClr val="accent1"/>
                </a:solidFill>
              </a:rPr>
              <a:t>. </a:t>
            </a:r>
          </a:p>
          <a:p>
            <a:r>
              <a:rPr lang="pt-BR" dirty="0">
                <a:solidFill>
                  <a:schemeClr val="accent1"/>
                </a:solidFill>
              </a:rPr>
              <a:t>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&lt;figure&gt;</a:t>
            </a:r>
            <a:r>
              <a:rPr lang="pt-BR" dirty="0">
                <a:solidFill>
                  <a:schemeClr val="accent1"/>
                </a:solidFill>
              </a:rPr>
              <a:t> define uma imagem com a conhecida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img</a:t>
            </a:r>
            <a:r>
              <a:rPr lang="pt-BR" b="1" dirty="0">
                <a:solidFill>
                  <a:schemeClr val="accent1"/>
                </a:solidFill>
              </a:rPr>
              <a:t>&gt; </a:t>
            </a:r>
            <a:r>
              <a:rPr lang="pt-BR" dirty="0">
                <a:solidFill>
                  <a:schemeClr val="accent1"/>
                </a:solidFill>
              </a:rPr>
              <a:t>e permite adicionar uma legenda para a imagem por meio da </a:t>
            </a:r>
            <a:r>
              <a:rPr lang="pt-BR" dirty="0" err="1">
                <a:solidFill>
                  <a:schemeClr val="accent1"/>
                </a:solidFill>
              </a:rPr>
              <a:t>tag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b="1" dirty="0">
                <a:solidFill>
                  <a:schemeClr val="accent1"/>
                </a:solidFill>
              </a:rPr>
              <a:t>&lt;</a:t>
            </a:r>
            <a:r>
              <a:rPr lang="pt-BR" b="1" dirty="0" err="1">
                <a:solidFill>
                  <a:schemeClr val="accent1"/>
                </a:solidFill>
              </a:rPr>
              <a:t>figcaption</a:t>
            </a:r>
            <a:r>
              <a:rPr lang="pt-BR" b="1" dirty="0">
                <a:solidFill>
                  <a:schemeClr val="accent1"/>
                </a:solidFill>
              </a:rPr>
              <a:t>&gt;</a:t>
            </a:r>
            <a:endParaRPr lang="pt-BR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pt-BR" sz="2200" dirty="0">
                <a:solidFill>
                  <a:srgbClr val="FF0000"/>
                </a:solidFill>
              </a:rPr>
              <a:t>&lt;figure&gt;</a:t>
            </a:r>
          </a:p>
          <a:p>
            <a:pPr marL="0" indent="0">
              <a:buNone/>
            </a:pPr>
            <a:r>
              <a:rPr lang="pt-BR" sz="2200" dirty="0">
                <a:solidFill>
                  <a:srgbClr val="FF0000"/>
                </a:solidFill>
              </a:rPr>
              <a:t>    &lt;</a:t>
            </a:r>
            <a:r>
              <a:rPr lang="pt-BR" sz="2200" dirty="0" err="1">
                <a:solidFill>
                  <a:srgbClr val="FF0000"/>
                </a:solidFill>
              </a:rPr>
              <a:t>img</a:t>
            </a:r>
            <a:r>
              <a:rPr lang="pt-BR" sz="2200" dirty="0">
                <a:solidFill>
                  <a:srgbClr val="FF0000"/>
                </a:solidFill>
              </a:rPr>
              <a:t> </a:t>
            </a:r>
            <a:r>
              <a:rPr lang="pt-BR" sz="2200" dirty="0" err="1">
                <a:solidFill>
                  <a:srgbClr val="FF0000"/>
                </a:solidFill>
              </a:rPr>
              <a:t>src</a:t>
            </a:r>
            <a:r>
              <a:rPr lang="pt-BR" sz="2200" dirty="0">
                <a:solidFill>
                  <a:srgbClr val="FF0000"/>
                </a:solidFill>
              </a:rPr>
              <a:t>="</a:t>
            </a:r>
            <a:r>
              <a:rPr lang="pt-BR" sz="2200" dirty="0" err="1">
                <a:solidFill>
                  <a:srgbClr val="FF0000"/>
                </a:solidFill>
              </a:rPr>
              <a:t>img</a:t>
            </a:r>
            <a:r>
              <a:rPr lang="pt-BR" sz="2200" dirty="0">
                <a:solidFill>
                  <a:srgbClr val="FF0000"/>
                </a:solidFill>
              </a:rPr>
              <a:t>/produto1.png" </a:t>
            </a:r>
            <a:r>
              <a:rPr lang="pt-BR" sz="2200" dirty="0" err="1">
                <a:solidFill>
                  <a:srgbClr val="FF0000"/>
                </a:solidFill>
              </a:rPr>
              <a:t>alt</a:t>
            </a:r>
            <a:r>
              <a:rPr lang="pt-BR" sz="2200" dirty="0">
                <a:solidFill>
                  <a:srgbClr val="FF0000"/>
                </a:solidFill>
              </a:rPr>
              <a:t>="Foto do </a:t>
            </a:r>
            <a:r>
              <a:rPr lang="pt-BR" sz="2200" dirty="0" err="1">
                <a:solidFill>
                  <a:srgbClr val="FF0000"/>
                </a:solidFill>
              </a:rPr>
              <a:t>Fuzz</a:t>
            </a:r>
            <a:r>
              <a:rPr lang="pt-BR" sz="2200" dirty="0">
                <a:solidFill>
                  <a:srgbClr val="FF0000"/>
                </a:solidFill>
              </a:rPr>
              <a:t> Cardigan"&gt;</a:t>
            </a:r>
          </a:p>
          <a:p>
            <a:pPr marL="0" indent="0">
              <a:buNone/>
            </a:pPr>
            <a:r>
              <a:rPr lang="pt-BR" sz="2200" dirty="0">
                <a:solidFill>
                  <a:srgbClr val="FF0000"/>
                </a:solidFill>
              </a:rPr>
              <a:t>    &lt;</a:t>
            </a:r>
            <a:r>
              <a:rPr lang="pt-BR" sz="2200" dirty="0" err="1">
                <a:solidFill>
                  <a:srgbClr val="FF0000"/>
                </a:solidFill>
              </a:rPr>
              <a:t>figcaption</a:t>
            </a:r>
            <a:r>
              <a:rPr lang="pt-BR" sz="2200" dirty="0">
                <a:solidFill>
                  <a:srgbClr val="FF0000"/>
                </a:solidFill>
              </a:rPr>
              <a:t>&gt;</a:t>
            </a:r>
            <a:r>
              <a:rPr lang="pt-BR" sz="2200" dirty="0" err="1">
                <a:solidFill>
                  <a:srgbClr val="FF0000"/>
                </a:solidFill>
              </a:rPr>
              <a:t>Fuzz</a:t>
            </a:r>
            <a:r>
              <a:rPr lang="pt-BR" sz="2200" dirty="0">
                <a:solidFill>
                  <a:srgbClr val="FF0000"/>
                </a:solidFill>
              </a:rPr>
              <a:t> Cardigan por R$ 129,90&lt;/</a:t>
            </a:r>
            <a:r>
              <a:rPr lang="pt-BR" sz="2200" dirty="0" err="1">
                <a:solidFill>
                  <a:srgbClr val="FF0000"/>
                </a:solidFill>
              </a:rPr>
              <a:t>figcaption</a:t>
            </a:r>
            <a:r>
              <a:rPr lang="pt-BR" sz="2200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sz="2200" dirty="0">
                <a:solidFill>
                  <a:srgbClr val="FF0000"/>
                </a:solidFill>
              </a:rPr>
              <a:t>&lt;/figure&gt;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880B2B2-1DA6-4FB1-8876-B8A514A9A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724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EEB38D9-5034-4505-96E6-17486F121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Como vimos, a linguagem HTML é interpretada pelo navegador.</a:t>
            </a:r>
          </a:p>
          <a:p>
            <a:r>
              <a:rPr lang="pt-BR" sz="2400" dirty="0"/>
              <a:t>Vamos imaginar a situação a seguir - o navegador realizou uma requisição e recebeu como corpo da resposta o seguinte conteúdo: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C6B9986-E68E-4C96-A976-8BC039589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3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29A8187-E59A-441F-8E87-AA08B98AD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762" y="2767826"/>
            <a:ext cx="6086475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097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10E44-C1EC-466F-A8FF-18D6CC3FE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Listas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23D0B8-6C42-41D1-AB7C-778F8A54E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Não são raros os casos em que queremos exibir uma listagem em nossas páginas. </a:t>
            </a:r>
          </a:p>
          <a:p>
            <a:r>
              <a:rPr lang="pt-BR" dirty="0"/>
              <a:t>O HTML tem algumas tags definidas para que possamos fazer isso de maneira correta. </a:t>
            </a:r>
          </a:p>
          <a:p>
            <a:r>
              <a:rPr lang="pt-BR" dirty="0"/>
              <a:t>A lista mais comum é a lista não-ordenada.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66AF9E6-5D7E-4EA9-BA2C-E39B2B00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32587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F1419504-D10D-48B1-8433-4E4B8484B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&lt;</a:t>
            </a:r>
            <a:r>
              <a:rPr lang="pt-BR" dirty="0" err="1">
                <a:solidFill>
                  <a:srgbClr val="FF0000"/>
                </a:solidFill>
              </a:rPr>
              <a:t>ul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&lt;li&gt;Primeiro item da lista&lt;/li&gt;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&lt;li&gt;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    Segundo item da lista: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    &lt;</a:t>
            </a:r>
            <a:r>
              <a:rPr lang="pt-BR" dirty="0" err="1">
                <a:solidFill>
                  <a:srgbClr val="FF0000"/>
                </a:solidFill>
              </a:rPr>
              <a:t>ul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        &lt;li&gt;Primeiro item da lista aninhada&lt;/li&gt;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        &lt;li&gt;Segundo item da lista aninhada&lt;/li&gt;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    &lt;/</a:t>
            </a:r>
            <a:r>
              <a:rPr lang="pt-BR" dirty="0" err="1">
                <a:solidFill>
                  <a:srgbClr val="FF0000"/>
                </a:solidFill>
              </a:rPr>
              <a:t>ul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&lt;/li&gt;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&lt;li&gt;Terceiro item da lista&lt;/li&gt;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&lt;/</a:t>
            </a:r>
            <a:r>
              <a:rPr lang="pt-BR" dirty="0" err="1">
                <a:solidFill>
                  <a:srgbClr val="FF0000"/>
                </a:solidFill>
              </a:rPr>
              <a:t>ul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B9A8D79-CEF1-42F3-A1BC-8476D462A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45914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CFF3A06A-8E9E-4535-B16B-2F95D801A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32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53CC266-EC2C-424D-AE20-01ED4B5A3A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425" b="38795"/>
          <a:stretch/>
        </p:blipFill>
        <p:spPr>
          <a:xfrm>
            <a:off x="1397614" y="453777"/>
            <a:ext cx="6348773" cy="423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5819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D701922-FDAF-4183-9437-AFD2C35CD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Note que, para cada item da lista não-ordenada, utilizamos uma marcação de item de lista &lt;li&gt; .</a:t>
            </a:r>
          </a:p>
          <a:p>
            <a:endParaRPr lang="pt-BR" dirty="0"/>
          </a:p>
          <a:p>
            <a:r>
              <a:rPr lang="pt-BR" dirty="0"/>
              <a:t>No exemplo acima, utilizamos uma estrutura composta na qual o segundo item da lista contém uma nova lista.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A02C9C0-4518-4941-BF98-95DABA8F6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86093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85C7860-6A87-426B-8E6A-615479E9E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A mesma </a:t>
            </a:r>
            <a:r>
              <a:rPr lang="pt-BR" dirty="0" err="1"/>
              <a:t>tag</a:t>
            </a:r>
            <a:r>
              <a:rPr lang="pt-BR" dirty="0"/>
              <a:t> de item de lista &lt;li&gt; é utilizada quando demarcamos uma lista ordenada.</a:t>
            </a:r>
          </a:p>
          <a:p>
            <a:pPr marL="0" indent="0">
              <a:buNone/>
            </a:pPr>
            <a:r>
              <a:rPr lang="it-IT" dirty="0"/>
              <a:t> </a:t>
            </a:r>
            <a:r>
              <a:rPr lang="it-IT" dirty="0">
                <a:solidFill>
                  <a:srgbClr val="FF0000"/>
                </a:solidFill>
              </a:rPr>
              <a:t>&lt;ol&gt;</a:t>
            </a:r>
          </a:p>
          <a:p>
            <a:pPr marL="0" indent="0">
              <a:buNone/>
            </a:pPr>
            <a:r>
              <a:rPr lang="it-IT" dirty="0">
                <a:solidFill>
                  <a:srgbClr val="FF0000"/>
                </a:solidFill>
              </a:rPr>
              <a:t>            &lt;li&gt;Primeiro item da lista&lt;/li&gt;</a:t>
            </a:r>
          </a:p>
          <a:p>
            <a:pPr marL="0" indent="0">
              <a:buNone/>
            </a:pPr>
            <a:r>
              <a:rPr lang="it-IT" dirty="0">
                <a:solidFill>
                  <a:srgbClr val="FF0000"/>
                </a:solidFill>
              </a:rPr>
              <a:t>            &lt;li&gt;Segundo item da lista&lt;/li&gt;</a:t>
            </a:r>
          </a:p>
          <a:p>
            <a:pPr marL="0" indent="0">
              <a:buNone/>
            </a:pPr>
            <a:r>
              <a:rPr lang="it-IT" dirty="0">
                <a:solidFill>
                  <a:srgbClr val="FF0000"/>
                </a:solidFill>
              </a:rPr>
              <a:t>            &lt;li&gt;Terceiro item da lista&lt;/li&gt;</a:t>
            </a:r>
          </a:p>
          <a:p>
            <a:pPr marL="0" indent="0">
              <a:buNone/>
            </a:pPr>
            <a:r>
              <a:rPr lang="it-IT" dirty="0">
                <a:solidFill>
                  <a:srgbClr val="FF0000"/>
                </a:solidFill>
              </a:rPr>
              <a:t>            &lt;li&gt;Quarto item da lista&lt;/li&gt;</a:t>
            </a:r>
          </a:p>
          <a:p>
            <a:pPr marL="0" indent="0">
              <a:buNone/>
            </a:pPr>
            <a:r>
              <a:rPr lang="it-IT" dirty="0">
                <a:solidFill>
                  <a:srgbClr val="FF0000"/>
                </a:solidFill>
              </a:rPr>
              <a:t>            &lt;li&gt;Quinto item da lista&lt;/li&gt;</a:t>
            </a:r>
          </a:p>
          <a:p>
            <a:pPr marL="0" indent="0">
              <a:buNone/>
            </a:pPr>
            <a:r>
              <a:rPr lang="it-IT" dirty="0">
                <a:solidFill>
                  <a:srgbClr val="FF0000"/>
                </a:solidFill>
              </a:rPr>
              <a:t> &lt;/ol&gt;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5DAE3D2-AC4F-401B-9474-BA8999DD9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7045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6E88E31-63B1-48C4-AB47-E8D619048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35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BBA3148-2D1E-4B82-8E76-DA2EF8865C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425" b="33192"/>
          <a:stretch/>
        </p:blipFill>
        <p:spPr>
          <a:xfrm>
            <a:off x="1620749" y="422406"/>
            <a:ext cx="5902501" cy="429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4805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433C9993-0900-410C-AFE4-7619F1765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As listas ordenadas também podem ter sua estrutura composta por outras listas ordenadas como no exemplo que temos para as listas não-ordenadas. </a:t>
            </a:r>
          </a:p>
          <a:p>
            <a:r>
              <a:rPr lang="pt-BR" dirty="0"/>
              <a:t>Também é possível ter listas ordenadas aninhadas em um item de uma lista não-ordenada e vice-versa.</a:t>
            </a:r>
          </a:p>
          <a:p>
            <a:r>
              <a:rPr lang="pt-BR" dirty="0"/>
              <a:t>Existe um terceiro tipo de lista que devemos utilizar para demarcar um glossário, quando listamos termos e seus significados. Essa lista é a lista de definição.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DDDC5F7-5977-4931-A811-8F8D9A33B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48564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47EF4F76-6964-476F-9216-FBD9161B3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&lt;dl&gt;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&lt;</a:t>
            </a:r>
            <a:r>
              <a:rPr lang="pt-BR" dirty="0" err="1">
                <a:solidFill>
                  <a:srgbClr val="FF0000"/>
                </a:solidFill>
              </a:rPr>
              <a:t>dt</a:t>
            </a:r>
            <a:r>
              <a:rPr lang="pt-BR" dirty="0">
                <a:solidFill>
                  <a:srgbClr val="FF0000"/>
                </a:solidFill>
              </a:rPr>
              <a:t>&gt;HTML&lt;/</a:t>
            </a:r>
            <a:r>
              <a:rPr lang="pt-BR" dirty="0" err="1">
                <a:solidFill>
                  <a:srgbClr val="FF0000"/>
                </a:solidFill>
              </a:rPr>
              <a:t>dt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    &lt;</a:t>
            </a:r>
            <a:r>
              <a:rPr lang="pt-BR" dirty="0" err="1">
                <a:solidFill>
                  <a:srgbClr val="FF0000"/>
                </a:solidFill>
              </a:rPr>
              <a:t>dd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        HTML é a linguagem de marcação de textos utilizada para exibir textos como páginas na Internet.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    &lt;/</a:t>
            </a:r>
            <a:r>
              <a:rPr lang="pt-BR" dirty="0" err="1">
                <a:solidFill>
                  <a:srgbClr val="FF0000"/>
                </a:solidFill>
              </a:rPr>
              <a:t>dd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&lt;</a:t>
            </a:r>
            <a:r>
              <a:rPr lang="pt-BR" dirty="0" err="1">
                <a:solidFill>
                  <a:srgbClr val="FF0000"/>
                </a:solidFill>
              </a:rPr>
              <a:t>dt</a:t>
            </a:r>
            <a:r>
              <a:rPr lang="pt-BR" dirty="0">
                <a:solidFill>
                  <a:srgbClr val="FF0000"/>
                </a:solidFill>
              </a:rPr>
              <a:t>&gt;Navegador&lt;/</a:t>
            </a:r>
            <a:r>
              <a:rPr lang="pt-BR" dirty="0" err="1">
                <a:solidFill>
                  <a:srgbClr val="FF0000"/>
                </a:solidFill>
              </a:rPr>
              <a:t>dt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    &lt;</a:t>
            </a:r>
            <a:r>
              <a:rPr lang="pt-BR" dirty="0" err="1">
                <a:solidFill>
                  <a:srgbClr val="FF0000"/>
                </a:solidFill>
              </a:rPr>
              <a:t>dd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    Navegador é o software que requisita um documento HTML através do protocolo HTTP e exibe seu conteúdo em uma janela.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               &lt;/</a:t>
            </a:r>
            <a:r>
              <a:rPr lang="pt-BR" dirty="0" err="1">
                <a:solidFill>
                  <a:srgbClr val="FF0000"/>
                </a:solidFill>
              </a:rPr>
              <a:t>dd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 &lt;/dl&gt;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1ADC35A-62A4-41AF-BAFB-E13339604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0034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26410C17-9584-4578-9D24-B21A8C611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38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FC53D1E-3B40-4D7A-BB38-B58F2E3723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038" b="37394"/>
          <a:stretch/>
        </p:blipFill>
        <p:spPr>
          <a:xfrm>
            <a:off x="804541" y="530418"/>
            <a:ext cx="7534918" cy="408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854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F03B24-FA4C-4760-B39A-FEBD506FC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Links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F1FE41-9B6F-4D72-BD56-9D844B4D0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Quando precisamos indicar que um trecho de texto se refere a um outro conteúdo, seja ele no mesmo documento ou em outro endereço, utilizamos a </a:t>
            </a:r>
            <a:r>
              <a:rPr lang="pt-BR" dirty="0" err="1"/>
              <a:t>tag</a:t>
            </a:r>
            <a:r>
              <a:rPr lang="pt-BR" dirty="0"/>
              <a:t> de âncora </a:t>
            </a:r>
            <a:r>
              <a:rPr lang="pt-BR" b="1" dirty="0"/>
              <a:t>&lt;a&gt;</a:t>
            </a:r>
            <a:r>
              <a:rPr lang="pt-BR" dirty="0"/>
              <a:t> .</a:t>
            </a:r>
          </a:p>
          <a:p>
            <a:r>
              <a:rPr lang="pt-BR" dirty="0"/>
              <a:t>Existem dois diferentes usos para as âncoras. Um deles é a definição de links: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&lt;p&gt;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Visite o site do &lt;a </a:t>
            </a:r>
            <a:r>
              <a:rPr lang="pt-BR" dirty="0" err="1">
                <a:solidFill>
                  <a:srgbClr val="FF0000"/>
                </a:solidFill>
              </a:rPr>
              <a:t>href</a:t>
            </a:r>
            <a:r>
              <a:rPr lang="pt-BR" dirty="0">
                <a:solidFill>
                  <a:srgbClr val="FF0000"/>
                </a:solidFill>
              </a:rPr>
              <a:t>="http://www.google.com.br"&gt;Google&lt;/a&gt;.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&lt;/p&gt;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A652796-46A4-4D47-A595-BC732248C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1486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3F9C6658-3020-45CF-B14A-92D3FE81B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Se você digitar esse texto em um editor de texto, como o </a:t>
            </a:r>
            <a:r>
              <a:rPr lang="pt-BR" dirty="0" err="1"/>
              <a:t>notepad</a:t>
            </a:r>
            <a:r>
              <a:rPr lang="pt-BR" dirty="0"/>
              <a:t>, e salvar como index.html, é possível </a:t>
            </a:r>
            <a:r>
              <a:rPr lang="pt-BR" dirty="0" err="1"/>
              <a:t>abrí-lo</a:t>
            </a:r>
            <a:r>
              <a:rPr lang="pt-BR" dirty="0"/>
              <a:t> no seu navegador. Façamos isso.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926D1D0-4384-4F84-8FD2-94151CDD2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4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9417837-047E-408F-B1C0-422934F94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545" y="2239842"/>
            <a:ext cx="5895975" cy="256222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C1FAE159-782A-4C01-A6EF-097D7E968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219" y="2571750"/>
            <a:ext cx="3948485" cy="249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10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F0242DD-F0D0-4056-97DE-008FFE1D4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Note que a âncora está demarcando apenas a palavra “Google" de todo o conteúdo do parágrafo exemplificado. </a:t>
            </a:r>
          </a:p>
          <a:p>
            <a:r>
              <a:rPr lang="pt-BR" dirty="0"/>
              <a:t>Isso significa que, ao clicarmos com o cursor do mouse na palavra “Google", o navegador redirecionará o usuário para o site do Google, indicado no atributo </a:t>
            </a:r>
            <a:r>
              <a:rPr lang="pt-BR" dirty="0" err="1"/>
              <a:t>href</a:t>
            </a:r>
            <a:r>
              <a:rPr lang="pt-BR" dirty="0"/>
              <a:t> 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3DAAF11-C930-40EF-B11F-1B7198F5D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14568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357E3A4-7347-45A0-88B9-88B608FE5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514350"/>
            <a:ext cx="3818402" cy="4289648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Se você observar atentamente, na parte inferior da página aparece www.google.com.br </a:t>
            </a:r>
          </a:p>
          <a:p>
            <a:r>
              <a:rPr lang="pt-BR" dirty="0"/>
              <a:t>Isso acontece pois quando </a:t>
            </a:r>
            <a:r>
              <a:rPr lang="pt-BR" dirty="0" err="1"/>
              <a:t>printei</a:t>
            </a:r>
            <a:r>
              <a:rPr lang="pt-BR" dirty="0"/>
              <a:t> a tela, estava com o cursor sobre o link</a:t>
            </a:r>
          </a:p>
          <a:p>
            <a:r>
              <a:rPr lang="pt-BR" dirty="0"/>
              <a:t>Com isso, podemos ver para onde um link vai nos direcionar ao clicarmos nele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D87C57C-B7B7-45A3-A963-DE65B272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41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6610A8C-88A6-49B2-9DEB-A45E8E490C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450" b="5179"/>
          <a:stretch/>
        </p:blipFill>
        <p:spPr>
          <a:xfrm>
            <a:off x="4932040" y="90252"/>
            <a:ext cx="3818402" cy="5020022"/>
          </a:xfrm>
          <a:prstGeom prst="rect">
            <a:avLst/>
          </a:prstGeom>
        </p:spPr>
      </p:pic>
      <p:sp>
        <p:nvSpPr>
          <p:cNvPr id="5" name="Seta: para a Esquerda 4">
            <a:extLst>
              <a:ext uri="{FF2B5EF4-FFF2-40B4-BE49-F238E27FC236}">
                <a16:creationId xmlns:a16="http://schemas.microsoft.com/office/drawing/2014/main" id="{7D287F10-E205-4042-B01B-1473B583DBFA}"/>
              </a:ext>
            </a:extLst>
          </p:cNvPr>
          <p:cNvSpPr/>
          <p:nvPr/>
        </p:nvSpPr>
        <p:spPr>
          <a:xfrm rot="19180582">
            <a:off x="5534321" y="4335011"/>
            <a:ext cx="1152128" cy="504056"/>
          </a:xfrm>
          <a:prstGeom prst="leftArrow">
            <a:avLst/>
          </a:prstGeom>
          <a:solidFill>
            <a:srgbClr val="C000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5762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533D7B1-627E-4DAD-BC67-DCDF7D737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Outro uso para a </a:t>
            </a:r>
            <a:r>
              <a:rPr lang="pt-BR" dirty="0" err="1"/>
              <a:t>tag</a:t>
            </a:r>
            <a:r>
              <a:rPr lang="pt-BR" dirty="0"/>
              <a:t> de âncora é a demarcação de destinos para links dentro do próprio documento, o que chamamos de bookmark.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&lt;p&gt;Mais informações &lt;a </a:t>
            </a:r>
            <a:r>
              <a:rPr lang="pt-BR" dirty="0" err="1">
                <a:solidFill>
                  <a:srgbClr val="FF0000"/>
                </a:solidFill>
              </a:rPr>
              <a:t>href</a:t>
            </a:r>
            <a:r>
              <a:rPr lang="pt-BR" dirty="0">
                <a:solidFill>
                  <a:srgbClr val="FF0000"/>
                </a:solidFill>
              </a:rPr>
              <a:t>="#</a:t>
            </a:r>
            <a:r>
              <a:rPr lang="pt-BR" dirty="0" err="1">
                <a:solidFill>
                  <a:srgbClr val="FF0000"/>
                </a:solidFill>
              </a:rPr>
              <a:t>info</a:t>
            </a:r>
            <a:r>
              <a:rPr lang="pt-BR" dirty="0">
                <a:solidFill>
                  <a:srgbClr val="FF0000"/>
                </a:solidFill>
              </a:rPr>
              <a:t>"&gt;aqui&lt;/a&gt;.&lt;/p&gt;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&lt;p&gt;Conteúdo da página...&lt;/p&gt;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&lt;h2 id="</a:t>
            </a:r>
            <a:r>
              <a:rPr lang="pt-BR" dirty="0" err="1">
                <a:solidFill>
                  <a:srgbClr val="FF0000"/>
                </a:solidFill>
              </a:rPr>
              <a:t>info</a:t>
            </a:r>
            <a:r>
              <a:rPr lang="pt-BR" dirty="0">
                <a:solidFill>
                  <a:srgbClr val="FF0000"/>
                </a:solidFill>
              </a:rPr>
              <a:t>"&gt;Mais informações sobre o assunto:&lt;/h2&gt;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&lt;p&gt;Informações...&lt;/p&gt;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F36DFA4-762F-4C5F-86B1-AF5C3D4D7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42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00519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B1C5769-A903-4821-8C56-36A699310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De acordo com o exemplo acima, ao clicarmos sobre a palavra "aqui", demarcada com um link, o usuário será levado à porção da página onde o bookmark "</a:t>
            </a:r>
            <a:r>
              <a:rPr lang="pt-BR" dirty="0" err="1"/>
              <a:t>info</a:t>
            </a:r>
            <a:r>
              <a:rPr lang="pt-BR" dirty="0"/>
              <a:t>" é visível. </a:t>
            </a:r>
          </a:p>
          <a:p>
            <a:r>
              <a:rPr lang="pt-BR" dirty="0"/>
              <a:t>Bookmark é o elemento que tem o atributo id 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32430F8-C10C-4960-BFD8-68A550501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50159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18DF23-6C12-4187-85A1-6F393561B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Elementos Estruturais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BEF5FE-2D01-4504-A8D6-4D464DD01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Vimos diversas tags específicas, como h1, h2, p, </a:t>
            </a:r>
            <a:r>
              <a:rPr lang="pt-BR" dirty="0" err="1"/>
              <a:t>img</a:t>
            </a:r>
            <a:r>
              <a:rPr lang="pt-BR" dirty="0"/>
              <a:t>, </a:t>
            </a:r>
            <a:r>
              <a:rPr lang="pt-BR" dirty="0" err="1"/>
              <a:t>etc</a:t>
            </a:r>
            <a:r>
              <a:rPr lang="pt-BR" dirty="0"/>
              <a:t>, mas nem tudo tem </a:t>
            </a:r>
            <a:r>
              <a:rPr lang="pt-BR" dirty="0" err="1"/>
              <a:t>tag</a:t>
            </a:r>
            <a:r>
              <a:rPr lang="pt-BR" dirty="0"/>
              <a:t> em HTML.</a:t>
            </a:r>
          </a:p>
          <a:p>
            <a:r>
              <a:rPr lang="pt-BR" dirty="0"/>
              <a:t>Quando não houver uma </a:t>
            </a:r>
            <a:r>
              <a:rPr lang="pt-BR" dirty="0" err="1"/>
              <a:t>tag</a:t>
            </a:r>
            <a:r>
              <a:rPr lang="pt-BR" dirty="0"/>
              <a:t> específica para algo, pode-se usar as tags </a:t>
            </a:r>
            <a:r>
              <a:rPr lang="pt-BR" b="1" dirty="0"/>
              <a:t>&lt;</a:t>
            </a:r>
            <a:r>
              <a:rPr lang="pt-BR" b="1" dirty="0" err="1"/>
              <a:t>div</a:t>
            </a:r>
            <a:r>
              <a:rPr lang="pt-BR" b="1" dirty="0"/>
              <a:t>&gt;</a:t>
            </a:r>
            <a:r>
              <a:rPr lang="pt-BR" dirty="0"/>
              <a:t> e </a:t>
            </a:r>
            <a:r>
              <a:rPr lang="pt-BR" b="1" dirty="0"/>
              <a:t>&lt;</a:t>
            </a:r>
            <a:r>
              <a:rPr lang="pt-BR" b="1" dirty="0" err="1"/>
              <a:t>span</a:t>
            </a:r>
            <a:r>
              <a:rPr lang="pt-BR" b="1" dirty="0"/>
              <a:t>&gt; </a:t>
            </a:r>
            <a:r>
              <a:rPr lang="pt-BR" dirty="0"/>
              <a:t>que funcionam como coringas.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64F9887-F44D-40AE-B1EC-2F359AEBA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44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77302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3F4FB039-B785-4415-B43D-63651D18E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São tags sem nenhum significado especial mas que podem servir para agrupar um certo conteúdo, tanto um bloco da página quanto um pedaço de texto.</a:t>
            </a:r>
          </a:p>
          <a:p>
            <a:r>
              <a:rPr lang="pt-BR" dirty="0"/>
              <a:t>Depois, elas podem ser estilizadas com CSS, como veremos mais a frente.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3452844-B612-4E30-AF87-5F7EA137B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45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3738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DBE1DD-B182-4CE6-A9B0-046F8E39B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 Estrutura dos Arquivos de um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963C47-6E7C-4C91-BE5E-48C977C5F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Sempre que trabalhamos com programação, existem algumas recomendações quanto à organização dos arquivos de um site. </a:t>
            </a:r>
          </a:p>
          <a:p>
            <a:r>
              <a:rPr lang="pt-BR" dirty="0"/>
              <a:t>Não há nenhum rigor técnico quanto a essa organização e, na maioria das vezes, você vai adaptar as recomendações da maneira que for melhor para o seu projeto.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49C424A-EC44-4E99-91BD-B3053937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46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761982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7D54EA0-CE4F-4472-91A6-AD8FC88C4C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Como um site é um conjunto de páginas Web, é comum todos os arquivos de um site estarem dentro de uma só pasta e, assim como um livro, é recomendado que exista uma "capa", uma página inicial que possa indicar para o visitante quais são as outras páginas que fazem parte desse projeto e como ele pode acessá-las, como se fosse o índice do site.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673B63F-984F-4428-9491-6C0202377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91526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E6DBA554-0C84-4460-A59D-2F26DD6B8D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Esse índice é convenção adotada pelos servidores de páginas Web. </a:t>
            </a:r>
          </a:p>
          <a:p>
            <a:r>
              <a:rPr lang="pt-BR" dirty="0"/>
              <a:t>Se desejamos que uma determinada pasta seja servida como um site e dentro dessa pasta existe um arquivo chamado index.html, esse arquivo será a página inicial a menos que alguma configuração determine outra página para esse fim.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BC62480-CA09-4EEF-88C9-F3584AFB1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48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06394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F6AE2B1-22F3-46C0-8382-2C2921A41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Dentro da pasta do site, no mesmo nível que o index.html , é recomendado que sejam criadas mais algumas pastas para manter separados os arquivos de imagens, as folhas de estilo CSS e os scripts. </a:t>
            </a:r>
          </a:p>
          <a:p>
            <a:r>
              <a:rPr lang="pt-BR" sz="2400" dirty="0"/>
              <a:t>Para iniciar um projeto, teríamos uma estrutura de pastas como a demonstrada na imagem a seguir: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DB408DF-80F6-400B-8CB0-29A9890F3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49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D5944CE-FBE9-4C8A-870E-033A22EAC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3238335"/>
            <a:ext cx="1762125" cy="16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701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CF1E764-2049-425A-9D8E-7F9518D315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Eu usei o navegador Chrome para abrir nosso arquivo, e ele </a:t>
            </a:r>
            <a:r>
              <a:rPr lang="pt-BR"/>
              <a:t>ficou assim:</a:t>
            </a:r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C85320F-C411-4DF6-AAEA-E1004BD23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5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54CD6CC-8194-4511-85E2-BF36D436DD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432"/>
          <a:stretch/>
        </p:blipFill>
        <p:spPr>
          <a:xfrm>
            <a:off x="1067373" y="1881213"/>
            <a:ext cx="7019925" cy="274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1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789A10-B55E-4469-94DE-E8DCC525E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Primeira Página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657BC6-B0B0-4A03-BB77-EEF8BF97F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 primeira página que desenvolveremos para a </a:t>
            </a:r>
            <a:r>
              <a:rPr lang="pt-BR" dirty="0" err="1"/>
              <a:t>Mirror</a:t>
            </a:r>
            <a:r>
              <a:rPr lang="pt-BR" dirty="0"/>
              <a:t> Fashion será a Sobre, que explica detalhes sobre a empresa, apresenta fotos e a história.</a:t>
            </a:r>
          </a:p>
          <a:p>
            <a:r>
              <a:rPr lang="pt-BR" dirty="0"/>
              <a:t>O layout final será esse exibido a seguir: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F60DFFA-8BD6-4128-A889-80C5F9A74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50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59657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9">
            <a:extLst>
              <a:ext uri="{FF2B5EF4-FFF2-40B4-BE49-F238E27FC236}">
                <a16:creationId xmlns:a16="http://schemas.microsoft.com/office/drawing/2014/main" id="{A2B36470-9A0C-4C86-99EB-05358284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0DD2F460-AD0F-49B5-80F2-18F1F65E3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4047075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634C77-7EAE-486F-BBA9-98DFA0320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6133" y="360045"/>
            <a:ext cx="4047075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F3B96BA-98C5-4D8A-A1B4-9E98D699B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17" y="875476"/>
            <a:ext cx="3780000" cy="3392549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B18BBD67-804E-49C4-852E-67DFED8AB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4552" y="4840039"/>
            <a:ext cx="1197219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 smtClean="0"/>
              <a:pPr>
                <a:spcAft>
                  <a:spcPts val="600"/>
                </a:spcAft>
              </a:pPr>
              <a:t>51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8935101-F1E6-45FA-B7C3-0121D7E99C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00"/>
          <a:stretch/>
        </p:blipFill>
        <p:spPr>
          <a:xfrm>
            <a:off x="4795154" y="1626750"/>
            <a:ext cx="3780000" cy="189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877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25E0D-3F49-49D7-9AF1-5D041B81F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D2F4EA-A1DB-45DA-A0A8-5B9C37504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Como falamos na aula passada, em nossas aulas usaremos o NetBeans para desenvolver HTML.</a:t>
            </a:r>
          </a:p>
          <a:p>
            <a:r>
              <a:rPr lang="pt-BR" dirty="0"/>
              <a:t>Vamos, então, abrir o Net </a:t>
            </a:r>
            <a:r>
              <a:rPr lang="pt-BR" dirty="0" err="1"/>
              <a:t>Beans</a:t>
            </a:r>
            <a:r>
              <a:rPr lang="pt-BR" dirty="0"/>
              <a:t> e ir em Arquivo &gt;&gt; Novo Projeto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E906169-8767-4DB0-9090-F397AD4C4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52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57501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D2CEB773-4ADF-4A10-B7EE-8639F1B9D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53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17BBD5D-A255-46A0-B0B2-4ADDF65C2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5" name="Seta: para Cima 4">
            <a:extLst>
              <a:ext uri="{FF2B5EF4-FFF2-40B4-BE49-F238E27FC236}">
                <a16:creationId xmlns:a16="http://schemas.microsoft.com/office/drawing/2014/main" id="{3670AFC8-BDEC-4050-977B-F2ECC9EB686E}"/>
              </a:ext>
            </a:extLst>
          </p:cNvPr>
          <p:cNvSpPr/>
          <p:nvPr/>
        </p:nvSpPr>
        <p:spPr>
          <a:xfrm rot="233701">
            <a:off x="107504" y="555526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A303F5F-DCEE-4144-977D-9B593F26A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712" y="185737"/>
            <a:ext cx="6886575" cy="4772025"/>
          </a:xfrm>
          <a:prstGeom prst="rect">
            <a:avLst/>
          </a:prstGeom>
        </p:spPr>
      </p:pic>
      <p:sp>
        <p:nvSpPr>
          <p:cNvPr id="7" name="Seta: para Cima 6">
            <a:extLst>
              <a:ext uri="{FF2B5EF4-FFF2-40B4-BE49-F238E27FC236}">
                <a16:creationId xmlns:a16="http://schemas.microsoft.com/office/drawing/2014/main" id="{771A28AA-B55E-4145-A5C5-F46DA46749C7}"/>
              </a:ext>
            </a:extLst>
          </p:cNvPr>
          <p:cNvSpPr/>
          <p:nvPr/>
        </p:nvSpPr>
        <p:spPr>
          <a:xfrm rot="5400000">
            <a:off x="2699792" y="1707654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ta: para Cima 7">
            <a:extLst>
              <a:ext uri="{FF2B5EF4-FFF2-40B4-BE49-F238E27FC236}">
                <a16:creationId xmlns:a16="http://schemas.microsoft.com/office/drawing/2014/main" id="{A54C3C2F-0629-42C0-A805-14B739A86DA3}"/>
              </a:ext>
            </a:extLst>
          </p:cNvPr>
          <p:cNvSpPr/>
          <p:nvPr/>
        </p:nvSpPr>
        <p:spPr>
          <a:xfrm rot="5400000">
            <a:off x="4666310" y="1006211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Cima 8">
            <a:extLst>
              <a:ext uri="{FF2B5EF4-FFF2-40B4-BE49-F238E27FC236}">
                <a16:creationId xmlns:a16="http://schemas.microsoft.com/office/drawing/2014/main" id="{0312A8D2-3C9D-46FC-B47C-9AE7E9D1AD53}"/>
              </a:ext>
            </a:extLst>
          </p:cNvPr>
          <p:cNvSpPr/>
          <p:nvPr/>
        </p:nvSpPr>
        <p:spPr>
          <a:xfrm rot="5400000">
            <a:off x="4079095" y="4347047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410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E080175-2F1A-4DE6-8E20-7EB63DBE0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54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C04C531-4F68-462B-98DA-8DDCAF45A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85737"/>
            <a:ext cx="7086600" cy="4772025"/>
          </a:xfrm>
          <a:prstGeom prst="rect">
            <a:avLst/>
          </a:prstGeom>
        </p:spPr>
      </p:pic>
      <p:sp>
        <p:nvSpPr>
          <p:cNvPr id="4" name="Seta: para Cima 3">
            <a:extLst>
              <a:ext uri="{FF2B5EF4-FFF2-40B4-BE49-F238E27FC236}">
                <a16:creationId xmlns:a16="http://schemas.microsoft.com/office/drawing/2014/main" id="{EAAC389A-DD1E-4964-86C6-2CE48ADEBC39}"/>
              </a:ext>
            </a:extLst>
          </p:cNvPr>
          <p:cNvSpPr/>
          <p:nvPr/>
        </p:nvSpPr>
        <p:spPr>
          <a:xfrm rot="5400000">
            <a:off x="2411760" y="555526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eta: para Cima 4">
            <a:extLst>
              <a:ext uri="{FF2B5EF4-FFF2-40B4-BE49-F238E27FC236}">
                <a16:creationId xmlns:a16="http://schemas.microsoft.com/office/drawing/2014/main" id="{146A5F1D-2681-40EB-9679-8A33D3F1BE9F}"/>
              </a:ext>
            </a:extLst>
          </p:cNvPr>
          <p:cNvSpPr/>
          <p:nvPr/>
        </p:nvSpPr>
        <p:spPr>
          <a:xfrm rot="5400000">
            <a:off x="2411760" y="805003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: para Cima 5">
            <a:extLst>
              <a:ext uri="{FF2B5EF4-FFF2-40B4-BE49-F238E27FC236}">
                <a16:creationId xmlns:a16="http://schemas.microsoft.com/office/drawing/2014/main" id="{84695FEC-5BA7-4662-A179-C5B25F4CC5CD}"/>
              </a:ext>
            </a:extLst>
          </p:cNvPr>
          <p:cNvSpPr/>
          <p:nvPr/>
        </p:nvSpPr>
        <p:spPr>
          <a:xfrm rot="5400000">
            <a:off x="2411760" y="1087933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: para Cima 6">
            <a:extLst>
              <a:ext uri="{FF2B5EF4-FFF2-40B4-BE49-F238E27FC236}">
                <a16:creationId xmlns:a16="http://schemas.microsoft.com/office/drawing/2014/main" id="{35DF6178-EFB3-406F-BEC8-C4BB16DCC3E1}"/>
              </a:ext>
            </a:extLst>
          </p:cNvPr>
          <p:cNvSpPr/>
          <p:nvPr/>
        </p:nvSpPr>
        <p:spPr>
          <a:xfrm rot="5400000">
            <a:off x="4211960" y="4359396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9252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B6732CA-FC43-4958-BFD9-85B0AFFBD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55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55CD1B9-000B-4C11-94CE-CCA2C33B5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85737"/>
            <a:ext cx="7086600" cy="4772025"/>
          </a:xfrm>
          <a:prstGeom prst="rect">
            <a:avLst/>
          </a:prstGeom>
        </p:spPr>
      </p:pic>
      <p:sp>
        <p:nvSpPr>
          <p:cNvPr id="4" name="Seta: para Cima 3">
            <a:extLst>
              <a:ext uri="{FF2B5EF4-FFF2-40B4-BE49-F238E27FC236}">
                <a16:creationId xmlns:a16="http://schemas.microsoft.com/office/drawing/2014/main" id="{5FB436E3-33E4-4820-8A0C-9ED9C281C1DC}"/>
              </a:ext>
            </a:extLst>
          </p:cNvPr>
          <p:cNvSpPr/>
          <p:nvPr/>
        </p:nvSpPr>
        <p:spPr>
          <a:xfrm rot="5400000">
            <a:off x="2411760" y="771550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eta: para Cima 4">
            <a:extLst>
              <a:ext uri="{FF2B5EF4-FFF2-40B4-BE49-F238E27FC236}">
                <a16:creationId xmlns:a16="http://schemas.microsoft.com/office/drawing/2014/main" id="{4147975A-57B3-44DD-A325-43A90E1AB97C}"/>
              </a:ext>
            </a:extLst>
          </p:cNvPr>
          <p:cNvSpPr/>
          <p:nvPr/>
        </p:nvSpPr>
        <p:spPr>
          <a:xfrm rot="5400000">
            <a:off x="4211960" y="4348245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8398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8CA23F8-7FAF-45F6-A3E2-30BBC77AD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56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C03EDEC-FC21-4214-BBB5-76DF9B95E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85737"/>
            <a:ext cx="7086600" cy="4772025"/>
          </a:xfrm>
          <a:prstGeom prst="rect">
            <a:avLst/>
          </a:prstGeom>
        </p:spPr>
      </p:pic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671839A0-A2B1-407C-B08F-CDE9AE2777B8}"/>
              </a:ext>
            </a:extLst>
          </p:cNvPr>
          <p:cNvSpPr/>
          <p:nvPr/>
        </p:nvSpPr>
        <p:spPr>
          <a:xfrm>
            <a:off x="4283968" y="627534"/>
            <a:ext cx="2304256" cy="129614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LIMPAR AS SELEÇÕES</a:t>
            </a:r>
          </a:p>
        </p:txBody>
      </p:sp>
      <p:sp>
        <p:nvSpPr>
          <p:cNvPr id="6" name="Seta: para Cima 5">
            <a:extLst>
              <a:ext uri="{FF2B5EF4-FFF2-40B4-BE49-F238E27FC236}">
                <a16:creationId xmlns:a16="http://schemas.microsoft.com/office/drawing/2014/main" id="{C7F730BD-A6E4-4ECC-867B-7FC75195CB7E}"/>
              </a:ext>
            </a:extLst>
          </p:cNvPr>
          <p:cNvSpPr/>
          <p:nvPr/>
        </p:nvSpPr>
        <p:spPr>
          <a:xfrm rot="5400000">
            <a:off x="5004048" y="4348245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5454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EF79348E-D733-4CC2-AA98-401B5502F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Para criar essa página, vocês vão precisar da pasta </a:t>
            </a:r>
            <a:r>
              <a:rPr lang="pt-BR" dirty="0" err="1"/>
              <a:t>img</a:t>
            </a:r>
            <a:r>
              <a:rPr lang="pt-BR" dirty="0"/>
              <a:t> do projeto da </a:t>
            </a:r>
            <a:r>
              <a:rPr lang="pt-BR" dirty="0" err="1"/>
              <a:t>Mirror</a:t>
            </a:r>
            <a:r>
              <a:rPr lang="pt-BR" dirty="0"/>
              <a:t> Fashion que irei disponibilizar para vocês.</a:t>
            </a:r>
          </a:p>
          <a:p>
            <a:r>
              <a:rPr lang="pt-BR" dirty="0"/>
              <a:t>O NetBeans vai criar a pasta chamada </a:t>
            </a:r>
            <a:r>
              <a:rPr lang="pt-BR" dirty="0" err="1"/>
              <a:t>mirrorfashion</a:t>
            </a:r>
            <a:r>
              <a:rPr lang="pt-BR" dirty="0"/>
              <a:t>, e vocês vão colocar a pasta </a:t>
            </a:r>
            <a:r>
              <a:rPr lang="pt-BR" dirty="0" err="1"/>
              <a:t>img</a:t>
            </a:r>
            <a:r>
              <a:rPr lang="pt-BR" dirty="0"/>
              <a:t> dentro da pasta </a:t>
            </a:r>
            <a:r>
              <a:rPr lang="pt-BR" dirty="0" err="1"/>
              <a:t>public_html</a:t>
            </a:r>
            <a:r>
              <a:rPr lang="pt-BR" dirty="0"/>
              <a:t>.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A88954F-AC01-47AB-BEBE-34DA75D75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57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92597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221081C-D5B9-4507-9827-59183F449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NetBeans vai criar a página index do projeto: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1AA7BAF-B342-4557-95C6-DAE098E1D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58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173E16D-7F02-40F0-A928-B33B007E3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587" y="1613123"/>
            <a:ext cx="6600825" cy="3190875"/>
          </a:xfrm>
          <a:prstGeom prst="rect">
            <a:avLst/>
          </a:prstGeom>
        </p:spPr>
      </p:pic>
      <p:sp>
        <p:nvSpPr>
          <p:cNvPr id="5" name="Seta: para Cima 4">
            <a:extLst>
              <a:ext uri="{FF2B5EF4-FFF2-40B4-BE49-F238E27FC236}">
                <a16:creationId xmlns:a16="http://schemas.microsoft.com/office/drawing/2014/main" id="{1632F8DD-3D13-4E2C-8639-A6FA76BDFA93}"/>
              </a:ext>
            </a:extLst>
          </p:cNvPr>
          <p:cNvSpPr/>
          <p:nvPr/>
        </p:nvSpPr>
        <p:spPr>
          <a:xfrm rot="5400000">
            <a:off x="695523" y="1309284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4322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5B62779-9F03-4DC1-9BC6-734B892E6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Como vamos trabalhar primeiro a página sobre, iremos no NetBeans, na aba lateral PROJETOS, clicar com o botão direito do mouse em Raiz do Site &gt;&gt; Novo &gt;&gt; Arquivo HTML.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7D32978-44FB-422F-B2AB-515F3EFA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59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0159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F01A6148-81D3-419E-B73A-8C2D2A2D4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Não ficou como queríamos, nenhum &lt;</a:t>
            </a:r>
            <a:r>
              <a:rPr lang="pt-BR" dirty="0" err="1"/>
              <a:t>enter</a:t>
            </a:r>
            <a:r>
              <a:rPr lang="pt-BR" dirty="0"/>
              <a:t>&gt; foi dado, o texto está corrido e esquisito.</a:t>
            </a:r>
          </a:p>
          <a:p>
            <a:r>
              <a:rPr lang="pt-BR" dirty="0"/>
              <a:t>Apesar de ser capaz de exibir texto puro em sua área principal, algumas regras devem ser seguidas caso desejemos que esse texto seja exibido com alguma formatação, para facilitar a leitura pelo usuário final.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AB5843D-2768-4D3D-AE80-A4CE72A32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45344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-3501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650" y="119086"/>
            <a:ext cx="8902699" cy="49033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2F9CD361-262B-43B9-97DA-8A69FA039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98" y="360386"/>
            <a:ext cx="7856402" cy="4419226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BA7FBAE8-F258-4665-80D8-118E17563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4552" y="4747588"/>
            <a:ext cx="1197219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60</a:t>
            </a:fld>
            <a:endParaRPr lang="pt-BR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88518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-3501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650" y="119086"/>
            <a:ext cx="8902699" cy="49033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6EF0B32-2A87-4CD5-962D-A42B6618E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222" y="360386"/>
            <a:ext cx="6381554" cy="4419226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7CD2536-A3DA-4652-8B48-54B9A507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4552" y="4747588"/>
            <a:ext cx="1197219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61</a:t>
            </a:fld>
            <a:endParaRPr lang="pt-BR">
              <a:solidFill>
                <a:srgbClr val="000000"/>
              </a:solidFill>
            </a:endParaRPr>
          </a:p>
        </p:txBody>
      </p:sp>
      <p:sp>
        <p:nvSpPr>
          <p:cNvPr id="11" name="Seta: para Cima 10">
            <a:extLst>
              <a:ext uri="{FF2B5EF4-FFF2-40B4-BE49-F238E27FC236}">
                <a16:creationId xmlns:a16="http://schemas.microsoft.com/office/drawing/2014/main" id="{9DBE5C6E-41E1-43BB-AC76-F2A48AE12AAF}"/>
              </a:ext>
            </a:extLst>
          </p:cNvPr>
          <p:cNvSpPr/>
          <p:nvPr/>
        </p:nvSpPr>
        <p:spPr>
          <a:xfrm rot="13949967">
            <a:off x="4588596" y="449090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Seta: para Cima 12">
            <a:extLst>
              <a:ext uri="{FF2B5EF4-FFF2-40B4-BE49-F238E27FC236}">
                <a16:creationId xmlns:a16="http://schemas.microsoft.com/office/drawing/2014/main" id="{4AFEDB50-441E-44C0-AC85-FF97D2DDA66E}"/>
              </a:ext>
            </a:extLst>
          </p:cNvPr>
          <p:cNvSpPr/>
          <p:nvPr/>
        </p:nvSpPr>
        <p:spPr>
          <a:xfrm rot="5400000">
            <a:off x="4788023" y="4203548"/>
            <a:ext cx="360040" cy="792088"/>
          </a:xfrm>
          <a:prstGeom prst="upArrow">
            <a:avLst/>
          </a:prstGeom>
          <a:solidFill>
            <a:srgbClr val="C00000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6756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054D8CF3-1C30-40AA-B986-8C7306DEB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Vamos começar o arquivo sobre.html com o código a seguir: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&lt;!DOCTYPE html&gt;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&lt;html&gt;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   &lt;head&gt;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       &lt;meta charset="UTF-8"&gt;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       &lt;title&gt;</a:t>
            </a:r>
            <a:r>
              <a:rPr lang="en-US" dirty="0" err="1">
                <a:solidFill>
                  <a:srgbClr val="FF0000"/>
                </a:solidFill>
              </a:rPr>
              <a:t>Sobre</a:t>
            </a:r>
            <a:r>
              <a:rPr lang="en-US" dirty="0">
                <a:solidFill>
                  <a:srgbClr val="FF0000"/>
                </a:solidFill>
              </a:rPr>
              <a:t> a Mirror Fashion&lt;/title&gt;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   &lt;/head&gt;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   &lt;body&gt;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   &lt;/body&gt;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&lt;/html&gt;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291023F-75B2-4C47-8331-06210B7F3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62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89247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A6832213-797D-4F54-9FB1-2A5DC4C17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página deve ter uma imagem com o logo da empresa, um título e um texto falando sobre ela.</a:t>
            </a:r>
          </a:p>
          <a:p>
            <a:r>
              <a:rPr lang="pt-BR" dirty="0"/>
              <a:t>Irei disponibilizar para vocês o arquivo sobre.txt que tem o texto a ser usado nessa página.</a:t>
            </a:r>
          </a:p>
          <a:p>
            <a:r>
              <a:rPr lang="pt-BR" dirty="0"/>
              <a:t>Notem que é um texto com vários parágrafos que teremos que trabalhar com as tags HTML.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DD1837C-E143-4EDD-B526-1BEDD5AD8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63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956048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4BB6AC0E-E904-4F8A-9B47-9CCDA38F4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Vamos colocar A </a:t>
            </a:r>
            <a:r>
              <a:rPr lang="pt-BR" dirty="0" err="1"/>
              <a:t>Mirror</a:t>
            </a:r>
            <a:r>
              <a:rPr lang="pt-BR" dirty="0"/>
              <a:t> Fashion dentro de uma </a:t>
            </a:r>
            <a:r>
              <a:rPr lang="pt-BR" dirty="0" err="1"/>
              <a:t>tag</a:t>
            </a:r>
            <a:r>
              <a:rPr lang="pt-BR" dirty="0"/>
              <a:t> &lt;h1&gt; e História dentro de uma </a:t>
            </a:r>
            <a:r>
              <a:rPr lang="pt-BR" dirty="0" err="1"/>
              <a:t>tag</a:t>
            </a:r>
            <a:r>
              <a:rPr lang="pt-BR" dirty="0"/>
              <a:t> &lt;h2&gt;, e os outros parágrafos, cada um dentro de uma </a:t>
            </a:r>
            <a:r>
              <a:rPr lang="pt-BR" dirty="0" err="1"/>
              <a:t>tag</a:t>
            </a:r>
            <a:r>
              <a:rPr lang="pt-BR" dirty="0"/>
              <a:t> &lt;p&gt;</a:t>
            </a:r>
          </a:p>
          <a:p>
            <a:r>
              <a:rPr lang="pt-BR" dirty="0"/>
              <a:t>Tudo isso deve estar dentro da </a:t>
            </a:r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body</a:t>
            </a:r>
            <a:r>
              <a:rPr lang="pt-BR" dirty="0"/>
              <a:t>&gt;</a:t>
            </a:r>
          </a:p>
          <a:p>
            <a:r>
              <a:rPr lang="pt-BR" dirty="0"/>
              <a:t>Depois que vocês fizerem, mostrarei deve ficar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B3026A3-6A49-4F22-BE79-1AA51AE91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64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85758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3B1D055-B132-49CD-80DE-72E574207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65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F393FF2-C12D-46E4-88E0-AB98427F0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732"/>
            <a:ext cx="9144000" cy="483603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F53E411-EDC8-413A-A74E-3718F8135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7714"/>
            <a:ext cx="9144000" cy="470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559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9AACB4-D987-4F13-A582-33C99D182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Se você mandar executar o projeto no Net </a:t>
            </a:r>
            <a:r>
              <a:rPr lang="pt-BR" dirty="0" err="1"/>
              <a:t>Beans</a:t>
            </a:r>
            <a:r>
              <a:rPr lang="pt-BR" dirty="0"/>
              <a:t>, ele vai executar a página index, na qual ainda não colocamos nada.</a:t>
            </a:r>
          </a:p>
          <a:p>
            <a:r>
              <a:rPr lang="pt-BR" dirty="0"/>
              <a:t>Como estamos trabalhando com a página Sobre, vá na janela à esquerda PROJETOS, clique com o botão direito em sobre.html e em seguida clique em Executar Arquivo.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30EDFE75-751A-4966-81E9-333D940DF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66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504471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-3501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650" y="119086"/>
            <a:ext cx="8902699" cy="49033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CE8A45F-0091-4AA7-8614-6BE695626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98" y="360386"/>
            <a:ext cx="7856402" cy="4419226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DFAB8D28-51B7-4B8B-BC9C-4332A6D6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4552" y="4747588"/>
            <a:ext cx="1197219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67</a:t>
            </a:fld>
            <a:endParaRPr lang="pt-BR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629732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D44F3C7E-B01D-42B1-8C7B-DD8335967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Note que não colocamos as imagens ainda. Precisamos fazer isso.</a:t>
            </a:r>
          </a:p>
          <a:p>
            <a:r>
              <a:rPr lang="pt-BR" dirty="0"/>
              <a:t>Coloque a </a:t>
            </a:r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img</a:t>
            </a:r>
            <a:r>
              <a:rPr lang="pt-BR" dirty="0"/>
              <a:t> </a:t>
            </a:r>
            <a:r>
              <a:rPr lang="pt-BR" dirty="0" err="1"/>
              <a:t>src</a:t>
            </a:r>
            <a:r>
              <a:rPr lang="pt-BR" dirty="0"/>
              <a:t>="</a:t>
            </a:r>
            <a:r>
              <a:rPr lang="pt-BR" dirty="0" err="1"/>
              <a:t>img</a:t>
            </a:r>
            <a:r>
              <a:rPr lang="pt-BR" dirty="0"/>
              <a:t>/logo.png" </a:t>
            </a:r>
            <a:r>
              <a:rPr lang="pt-BR" dirty="0" err="1"/>
              <a:t>alt</a:t>
            </a:r>
            <a:r>
              <a:rPr lang="pt-BR" dirty="0"/>
              <a:t>="Logo da </a:t>
            </a:r>
            <a:r>
              <a:rPr lang="pt-BR" dirty="0" err="1"/>
              <a:t>Mirror</a:t>
            </a:r>
            <a:r>
              <a:rPr lang="pt-BR" dirty="0"/>
              <a:t> Fashion"&gt; antes da </a:t>
            </a:r>
            <a:r>
              <a:rPr lang="pt-BR" dirty="0" err="1"/>
              <a:t>tag</a:t>
            </a:r>
            <a:r>
              <a:rPr lang="pt-BR" dirty="0"/>
              <a:t> &lt;h1&gt;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D044C5A-5CC8-4D49-90CB-BC129A1EA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68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33501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0AC0424-0E53-4CC3-A47F-BC69CCE77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69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B3EC258-30DB-4FF5-8543-5D9DA2B90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730" y="1117104"/>
            <a:ext cx="7390540" cy="290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169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FBC51F56-3195-474C-A33C-E67CADD6C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Para que possamos exibir as informações desejadas com a formatação, é necessário que cada trecho de texto tenha uma </a:t>
            </a:r>
            <a:r>
              <a:rPr lang="pt-BR" dirty="0" err="1"/>
              <a:t>tag</a:t>
            </a:r>
            <a:r>
              <a:rPr lang="pt-BR" dirty="0"/>
              <a:t> indicando qual é o significado dele. </a:t>
            </a:r>
          </a:p>
          <a:p>
            <a:r>
              <a:rPr lang="pt-BR" dirty="0"/>
              <a:t>Essas tags influenciam na maneira com que cada trecho do texto será exibido. </a:t>
            </a:r>
          </a:p>
          <a:p>
            <a:r>
              <a:rPr lang="pt-BR" dirty="0"/>
              <a:t>Vejamos esse mesmo texto com as marcações.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14F5F1D-25B7-4179-8F39-7D6D53C4A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314369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FFAA58B-D8F4-43B4-A578-FABC7AFB7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70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DF0B692-D323-46EB-A970-318D380D4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59666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5397732-291D-4110-AF89-999551396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Um texto corrido sem ênfases é difícil de ler. Use negritos e itálicos para destacar partes importantes.</a:t>
            </a:r>
          </a:p>
          <a:p>
            <a:r>
              <a:rPr lang="pt-BR" dirty="0"/>
              <a:t>Use a </a:t>
            </a:r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strong</a:t>
            </a:r>
            <a:r>
              <a:rPr lang="pt-BR" dirty="0"/>
              <a:t>&gt; para a ênfase mais forte em negrito, para destacar o nome da empresa no texto do primeiro parágrafo: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&lt;p&gt;A &lt;</a:t>
            </a:r>
            <a:r>
              <a:rPr lang="pt-BR" dirty="0" err="1">
                <a:solidFill>
                  <a:srgbClr val="FF0000"/>
                </a:solidFill>
              </a:rPr>
              <a:t>strong</a:t>
            </a:r>
            <a:r>
              <a:rPr lang="pt-BR" dirty="0">
                <a:solidFill>
                  <a:srgbClr val="FF0000"/>
                </a:solidFill>
              </a:rPr>
              <a:t>&gt;</a:t>
            </a:r>
            <a:r>
              <a:rPr lang="pt-BR" dirty="0" err="1">
                <a:solidFill>
                  <a:srgbClr val="FF0000"/>
                </a:solidFill>
              </a:rPr>
              <a:t>Mirror</a:t>
            </a:r>
            <a:r>
              <a:rPr lang="pt-BR" dirty="0">
                <a:solidFill>
                  <a:srgbClr val="FF0000"/>
                </a:solidFill>
              </a:rPr>
              <a:t> Fashion&lt;/</a:t>
            </a:r>
            <a:r>
              <a:rPr lang="pt-BR" dirty="0" err="1">
                <a:solidFill>
                  <a:srgbClr val="FF0000"/>
                </a:solidFill>
              </a:rPr>
              <a:t>strong</a:t>
            </a:r>
            <a:r>
              <a:rPr lang="pt-BR" dirty="0">
                <a:solidFill>
                  <a:srgbClr val="FF0000"/>
                </a:solidFill>
              </a:rPr>
              <a:t>&gt; é a maior empresa comércio eletrônico.......&lt;/p&gt;</a:t>
            </a:r>
          </a:p>
          <a:p>
            <a:r>
              <a:rPr lang="pt-BR" dirty="0"/>
              <a:t>Use também a ênfase com &lt;em&gt; que deixará o texto em itálico. Na parte da História, coloque os nomes das pessoas e da família em &lt;em&gt; 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2F065C8-D326-4DE9-8D90-2337C9673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71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06347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A0CA68A6-1EB4-468C-8CF4-B6177C6CE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&lt;p&gt;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    A &lt;</a:t>
            </a:r>
            <a:r>
              <a:rPr lang="pt-BR" sz="1050" dirty="0" err="1">
                <a:solidFill>
                  <a:srgbClr val="FF0000"/>
                </a:solidFill>
              </a:rPr>
              <a:t>strong</a:t>
            </a:r>
            <a:r>
              <a:rPr lang="pt-BR" sz="1050" dirty="0">
                <a:solidFill>
                  <a:srgbClr val="FF0000"/>
                </a:solidFill>
              </a:rPr>
              <a:t>&gt;</a:t>
            </a:r>
            <a:r>
              <a:rPr lang="pt-BR" sz="1050" dirty="0" err="1">
                <a:solidFill>
                  <a:srgbClr val="FF0000"/>
                </a:solidFill>
              </a:rPr>
              <a:t>Mirror</a:t>
            </a:r>
            <a:r>
              <a:rPr lang="pt-BR" sz="1050" dirty="0">
                <a:solidFill>
                  <a:srgbClr val="FF0000"/>
                </a:solidFill>
              </a:rPr>
              <a:t> Fashion&lt;/</a:t>
            </a:r>
            <a:r>
              <a:rPr lang="pt-BR" sz="1050" dirty="0" err="1">
                <a:solidFill>
                  <a:srgbClr val="FF0000"/>
                </a:solidFill>
              </a:rPr>
              <a:t>strong</a:t>
            </a:r>
            <a:r>
              <a:rPr lang="pt-BR" sz="1050" dirty="0">
                <a:solidFill>
                  <a:srgbClr val="FF0000"/>
                </a:solidFill>
              </a:rPr>
              <a:t>&gt; é a maior empresa comércio eletrônico no segmento de moda em todo o mundo. 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    Fundada em 1932, possui filiais em 124 países, sendo líder de mercado com mais de 90% de 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    participação em 118 deles.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&lt;/p&gt;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&lt;p&gt;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    A fundação em 1932 ocorreu no momento da descoberta econômica do interior do Paraná. A família 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    &lt;em&gt;</a:t>
            </a:r>
            <a:r>
              <a:rPr lang="pt-BR" sz="1050" dirty="0" err="1">
                <a:solidFill>
                  <a:srgbClr val="FF0000"/>
                </a:solidFill>
              </a:rPr>
              <a:t>Pelho</a:t>
            </a:r>
            <a:r>
              <a:rPr lang="pt-BR" sz="1050" dirty="0">
                <a:solidFill>
                  <a:srgbClr val="FF0000"/>
                </a:solidFill>
              </a:rPr>
              <a:t>&lt;/em&gt;, tradicional da região, investiu todas as suas economias nessa nova iniciativa, revolucionária 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    para a época. O fundador &lt;em&gt;Eduardo Simões </a:t>
            </a:r>
            <a:r>
              <a:rPr lang="pt-BR" sz="1050" dirty="0" err="1">
                <a:solidFill>
                  <a:srgbClr val="FF0000"/>
                </a:solidFill>
              </a:rPr>
              <a:t>Pelho</a:t>
            </a:r>
            <a:r>
              <a:rPr lang="pt-BR" sz="1050" dirty="0">
                <a:solidFill>
                  <a:srgbClr val="FF0000"/>
                </a:solidFill>
              </a:rPr>
              <a:t>&lt;/em&gt;, dotado de particular visão administrativa, guiou os 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    negócios da empresa durante mais de 50 anos, muitos deles ao lado de seu filho &lt;em&gt;E. S. </a:t>
            </a:r>
            <a:r>
              <a:rPr lang="pt-BR" sz="1050" dirty="0" err="1">
                <a:solidFill>
                  <a:srgbClr val="FF0000"/>
                </a:solidFill>
              </a:rPr>
              <a:t>Pelho</a:t>
            </a:r>
            <a:r>
              <a:rPr lang="pt-BR" sz="1050" dirty="0">
                <a:solidFill>
                  <a:srgbClr val="FF0000"/>
                </a:solidFill>
              </a:rPr>
              <a:t> Filho&lt;/em&gt;, 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    atual CEO. O nome da empresa é inspirado no nome da família.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&lt;/p&gt;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&lt;p&gt;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    Dada a importância econômica da empresa para o Brasil, a família &lt;em&gt;</a:t>
            </a:r>
            <a:r>
              <a:rPr lang="pt-BR" sz="1050" dirty="0" err="1">
                <a:solidFill>
                  <a:srgbClr val="FF0000"/>
                </a:solidFill>
              </a:rPr>
              <a:t>Pelho</a:t>
            </a:r>
            <a:r>
              <a:rPr lang="pt-BR" sz="1050" dirty="0">
                <a:solidFill>
                  <a:srgbClr val="FF0000"/>
                </a:solidFill>
              </a:rPr>
              <a:t>&lt;/em&gt; já recebeu diversos prêmios, 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    homenagens e condecorações. Todos os presidentes do Brasil já visitaram as instalações da </a:t>
            </a:r>
            <a:r>
              <a:rPr lang="pt-BR" sz="1050" dirty="0" err="1">
                <a:solidFill>
                  <a:srgbClr val="FF0000"/>
                </a:solidFill>
              </a:rPr>
              <a:t>Mirror</a:t>
            </a:r>
            <a:r>
              <a:rPr lang="pt-BR" sz="1050" dirty="0">
                <a:solidFill>
                  <a:srgbClr val="FF0000"/>
                </a:solidFill>
              </a:rPr>
              <a:t> Fashion, 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    além de presidentes da União </a:t>
            </a:r>
            <a:r>
              <a:rPr lang="pt-BR" sz="1050" dirty="0" err="1">
                <a:solidFill>
                  <a:srgbClr val="FF0000"/>
                </a:solidFill>
              </a:rPr>
              <a:t>Européia</a:t>
            </a:r>
            <a:r>
              <a:rPr lang="pt-BR" sz="1050" dirty="0">
                <a:solidFill>
                  <a:srgbClr val="FF0000"/>
                </a:solidFill>
              </a:rPr>
              <a:t>, </a:t>
            </a:r>
            <a:r>
              <a:rPr lang="pt-BR" sz="1050" dirty="0" err="1">
                <a:solidFill>
                  <a:srgbClr val="FF0000"/>
                </a:solidFill>
              </a:rPr>
              <a:t>Àsia</a:t>
            </a:r>
            <a:r>
              <a:rPr lang="pt-BR" sz="1050" dirty="0">
                <a:solidFill>
                  <a:srgbClr val="FF0000"/>
                </a:solidFill>
              </a:rPr>
              <a:t> e o secretário-geral da ONU.</a:t>
            </a:r>
          </a:p>
          <a:p>
            <a:pPr marL="0" indent="0"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050" dirty="0">
                <a:solidFill>
                  <a:srgbClr val="FF0000"/>
                </a:solidFill>
              </a:rPr>
              <a:t>        &lt;/p&gt;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030EA46-0FEB-4CC0-A506-6D0096180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72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080610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D088B97F-94C5-42CC-9655-48B260160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73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A94E08F-883F-4B54-A4D4-72F51EE65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1963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ABF3B8C7-A65C-4C1E-8BAD-E72DB6FED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BR" dirty="0"/>
              <a:t>A página deve ter duas imagens. </a:t>
            </a:r>
          </a:p>
          <a:p>
            <a:r>
              <a:rPr lang="pt-BR" dirty="0"/>
              <a:t>A primeira apresenta o centro da </a:t>
            </a:r>
            <a:r>
              <a:rPr lang="pt-BR" dirty="0" err="1"/>
              <a:t>Mirror</a:t>
            </a:r>
            <a:r>
              <a:rPr lang="pt-BR" dirty="0"/>
              <a:t> Fashion e deve ser inserida após o segundo parágrafo do texto. </a:t>
            </a:r>
          </a:p>
          <a:p>
            <a:r>
              <a:rPr lang="pt-BR" dirty="0"/>
              <a:t>A outra, é uma imagem da Família </a:t>
            </a:r>
            <a:r>
              <a:rPr lang="pt-BR" dirty="0" err="1"/>
              <a:t>Pelho</a:t>
            </a:r>
            <a:r>
              <a:rPr lang="pt-BR" dirty="0"/>
              <a:t> e deve ser colocada após o subtítulo História.</a:t>
            </a:r>
          </a:p>
          <a:p>
            <a:r>
              <a:rPr lang="pt-BR" dirty="0"/>
              <a:t>As imagens podem ser carregadas com a </a:t>
            </a:r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img</a:t>
            </a:r>
            <a:r>
              <a:rPr lang="pt-BR" dirty="0"/>
              <a:t>&gt; , apontando seu caminho, como vimos com o logotipo.</a:t>
            </a:r>
          </a:p>
          <a:p>
            <a:r>
              <a:rPr lang="pt-BR" dirty="0"/>
              <a:t>Além disso, no HTML5, podemos usar as tags &lt;figure&gt; e &lt;</a:t>
            </a:r>
            <a:r>
              <a:rPr lang="pt-BR" dirty="0" err="1"/>
              <a:t>figcaption</a:t>
            </a:r>
            <a:r>
              <a:rPr lang="pt-BR" dirty="0"/>
              <a:t>&gt; para destacar a imagem e colocar uma legenda em cada uma.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6903478-24C4-4F93-8CA9-44A9C3070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74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996810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926FEA38-EB0D-41E7-A8E1-6A677E78B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pt-BR" dirty="0"/>
              <a:t>A imagem do centro de distribuição está em </a:t>
            </a:r>
            <a:r>
              <a:rPr lang="pt-BR" dirty="0" err="1"/>
              <a:t>img</a:t>
            </a:r>
            <a:r>
              <a:rPr lang="pt-BR" dirty="0"/>
              <a:t>/centro-distribuicao.png: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&lt;figure&gt;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&lt;</a:t>
            </a:r>
            <a:r>
              <a:rPr lang="pt-BR" dirty="0" err="1">
                <a:solidFill>
                  <a:srgbClr val="FF0000"/>
                </a:solidFill>
              </a:rPr>
              <a:t>img</a:t>
            </a:r>
            <a:r>
              <a:rPr lang="pt-BR" dirty="0">
                <a:solidFill>
                  <a:srgbClr val="FF0000"/>
                </a:solidFill>
              </a:rPr>
              <a:t> </a:t>
            </a:r>
            <a:r>
              <a:rPr lang="pt-BR" dirty="0" err="1">
                <a:solidFill>
                  <a:srgbClr val="FF0000"/>
                </a:solidFill>
              </a:rPr>
              <a:t>src</a:t>
            </a:r>
            <a:r>
              <a:rPr lang="pt-BR" dirty="0">
                <a:solidFill>
                  <a:srgbClr val="FF0000"/>
                </a:solidFill>
              </a:rPr>
              <a:t>="</a:t>
            </a:r>
            <a:r>
              <a:rPr lang="pt-BR" dirty="0" err="1">
                <a:solidFill>
                  <a:srgbClr val="FF0000"/>
                </a:solidFill>
              </a:rPr>
              <a:t>img</a:t>
            </a:r>
            <a:r>
              <a:rPr lang="pt-BR" dirty="0">
                <a:solidFill>
                  <a:srgbClr val="FF0000"/>
                </a:solidFill>
              </a:rPr>
              <a:t>/centro-distribuicao.png" </a:t>
            </a:r>
            <a:r>
              <a:rPr lang="pt-BR" dirty="0" err="1">
                <a:solidFill>
                  <a:srgbClr val="FF0000"/>
                </a:solidFill>
              </a:rPr>
              <a:t>alt</a:t>
            </a:r>
            <a:r>
              <a:rPr lang="pt-BR" dirty="0">
                <a:solidFill>
                  <a:srgbClr val="FF0000"/>
                </a:solidFill>
              </a:rPr>
              <a:t>="Foto do centro de distribuição da </a:t>
            </a:r>
            <a:r>
              <a:rPr lang="pt-BR" dirty="0" err="1">
                <a:solidFill>
                  <a:srgbClr val="FF0000"/>
                </a:solidFill>
              </a:rPr>
              <a:t>Mirror</a:t>
            </a:r>
            <a:r>
              <a:rPr lang="pt-BR" dirty="0">
                <a:solidFill>
                  <a:srgbClr val="FF0000"/>
                </a:solidFill>
              </a:rPr>
              <a:t> Fashion"&gt;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&lt;</a:t>
            </a:r>
            <a:r>
              <a:rPr lang="pt-BR" dirty="0" err="1">
                <a:solidFill>
                  <a:srgbClr val="FF0000"/>
                </a:solidFill>
              </a:rPr>
              <a:t>figcaption</a:t>
            </a:r>
            <a:r>
              <a:rPr lang="pt-BR" dirty="0">
                <a:solidFill>
                  <a:srgbClr val="FF0000"/>
                </a:solidFill>
              </a:rPr>
              <a:t>&gt;Centro de distribuição da </a:t>
            </a:r>
            <a:r>
              <a:rPr lang="pt-BR" dirty="0" err="1">
                <a:solidFill>
                  <a:srgbClr val="FF0000"/>
                </a:solidFill>
              </a:rPr>
              <a:t>Mirror</a:t>
            </a:r>
            <a:r>
              <a:rPr lang="pt-BR" dirty="0">
                <a:solidFill>
                  <a:srgbClr val="FF0000"/>
                </a:solidFill>
              </a:rPr>
              <a:t> Fashion&lt;/</a:t>
            </a:r>
            <a:r>
              <a:rPr lang="pt-BR" dirty="0" err="1">
                <a:solidFill>
                  <a:srgbClr val="FF0000"/>
                </a:solidFill>
              </a:rPr>
              <a:t>figcaption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&lt;/figure&gt;</a:t>
            </a:r>
          </a:p>
          <a:p>
            <a:r>
              <a:rPr lang="pt-BR" dirty="0"/>
              <a:t>A imagem da família é a </a:t>
            </a:r>
            <a:r>
              <a:rPr lang="pt-BR" dirty="0" err="1"/>
              <a:t>img</a:t>
            </a:r>
            <a:r>
              <a:rPr lang="pt-BR" dirty="0"/>
              <a:t>/familia-pelho.jpg e deve ser colocada na parte de História: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&lt;figure&gt;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&lt;</a:t>
            </a:r>
            <a:r>
              <a:rPr lang="pt-BR" dirty="0" err="1">
                <a:solidFill>
                  <a:srgbClr val="FF0000"/>
                </a:solidFill>
              </a:rPr>
              <a:t>img</a:t>
            </a:r>
            <a:r>
              <a:rPr lang="pt-BR" dirty="0">
                <a:solidFill>
                  <a:srgbClr val="FF0000"/>
                </a:solidFill>
              </a:rPr>
              <a:t> </a:t>
            </a:r>
            <a:r>
              <a:rPr lang="pt-BR" dirty="0" err="1">
                <a:solidFill>
                  <a:srgbClr val="FF0000"/>
                </a:solidFill>
              </a:rPr>
              <a:t>src</a:t>
            </a:r>
            <a:r>
              <a:rPr lang="pt-BR" dirty="0">
                <a:solidFill>
                  <a:srgbClr val="FF0000"/>
                </a:solidFill>
              </a:rPr>
              <a:t>="</a:t>
            </a:r>
            <a:r>
              <a:rPr lang="pt-BR" dirty="0" err="1">
                <a:solidFill>
                  <a:srgbClr val="FF0000"/>
                </a:solidFill>
              </a:rPr>
              <a:t>img</a:t>
            </a:r>
            <a:r>
              <a:rPr lang="pt-BR" dirty="0">
                <a:solidFill>
                  <a:srgbClr val="FF0000"/>
                </a:solidFill>
              </a:rPr>
              <a:t>/familia-pelho.jpg" </a:t>
            </a:r>
            <a:r>
              <a:rPr lang="pt-BR" dirty="0" err="1">
                <a:solidFill>
                  <a:srgbClr val="FF0000"/>
                </a:solidFill>
              </a:rPr>
              <a:t>alt</a:t>
            </a:r>
            <a:r>
              <a:rPr lang="pt-BR" dirty="0">
                <a:solidFill>
                  <a:srgbClr val="FF0000"/>
                </a:solidFill>
              </a:rPr>
              <a:t>="Foto da família </a:t>
            </a:r>
            <a:r>
              <a:rPr lang="pt-BR" dirty="0" err="1">
                <a:solidFill>
                  <a:srgbClr val="FF0000"/>
                </a:solidFill>
              </a:rPr>
              <a:t>Pelho</a:t>
            </a:r>
            <a:r>
              <a:rPr lang="pt-BR" dirty="0">
                <a:solidFill>
                  <a:srgbClr val="FF0000"/>
                </a:solidFill>
              </a:rPr>
              <a:t>"&gt;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&lt;</a:t>
            </a:r>
            <a:r>
              <a:rPr lang="pt-BR" dirty="0" err="1">
                <a:solidFill>
                  <a:srgbClr val="FF0000"/>
                </a:solidFill>
              </a:rPr>
              <a:t>figcaption</a:t>
            </a:r>
            <a:r>
              <a:rPr lang="pt-BR" dirty="0">
                <a:solidFill>
                  <a:srgbClr val="FF0000"/>
                </a:solidFill>
              </a:rPr>
              <a:t>&gt;Família </a:t>
            </a:r>
            <a:r>
              <a:rPr lang="pt-BR" dirty="0" err="1">
                <a:solidFill>
                  <a:srgbClr val="FF0000"/>
                </a:solidFill>
              </a:rPr>
              <a:t>Pelho</a:t>
            </a:r>
            <a:r>
              <a:rPr lang="pt-BR" dirty="0">
                <a:solidFill>
                  <a:srgbClr val="FF0000"/>
                </a:solidFill>
              </a:rPr>
              <a:t>&lt;/</a:t>
            </a:r>
            <a:r>
              <a:rPr lang="pt-BR" dirty="0" err="1">
                <a:solidFill>
                  <a:srgbClr val="FF0000"/>
                </a:solidFill>
              </a:rPr>
              <a:t>figcaption</a:t>
            </a:r>
            <a:r>
              <a:rPr lang="pt-BR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&lt;/figure&gt;</a:t>
            </a:r>
          </a:p>
          <a:p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C7A05A8-3A09-472F-81AB-41B2E0D7E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75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528266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72155362-75D1-4E77-B071-4D927D9DA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76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1CB4C9F-E84D-4EE5-A2A2-E0C9C133B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27869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5FEBB1F-508E-4ACE-A53B-525FFA077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558351"/>
            <a:ext cx="8005589" cy="4012254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B687ADC4-1812-437A-97AA-230888706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6170E629-727E-4A2F-8228-0A71B67BD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F6B7BFBD-C488-4B5B-ABE5-8256F3FF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82"/>
            <a:ext cx="9143999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2BA7674F-A261-445A-AE3A-A0AA30620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03463" y="469990"/>
            <a:ext cx="2456751" cy="3306366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A53A58C-A067-4B87-B48C-CB90C1FA0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474" y="757699"/>
            <a:ext cx="8336526" cy="43858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B00FE46-D5E1-498B-96A7-E4224B9CD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0074" y="4192228"/>
            <a:ext cx="7342522" cy="481109"/>
          </a:xfrm>
        </p:spPr>
        <p:txBody>
          <a:bodyPr vert="horz" lIns="91440" tIns="45720" rIns="91440" bIns="45720" rtlCol="0">
            <a:normAutofit/>
          </a:bodyPr>
          <a:lstStyle/>
          <a:p>
            <a:pPr algn="l" defTabSz="914400"/>
            <a:endParaRPr lang="en-US" sz="150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E8F811-640C-46D7-9AC2-9AFD966B2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0074" y="1240298"/>
            <a:ext cx="6082938" cy="29519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sz="6600">
                <a:solidFill>
                  <a:schemeClr val="tx2"/>
                </a:solidFill>
              </a:rPr>
              <a:t>Estilizando com CSS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66C73F7-D8FF-410A-932A-AE41E7272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en-US" smtClean="0"/>
              <a:pPr>
                <a:spcAft>
                  <a:spcPts val="600"/>
                </a:spcAft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0129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EBED871B-025D-4270-8FF2-590BB0AD0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Nossa página já está funcionando, mas ela é simples. </a:t>
            </a:r>
          </a:p>
          <a:p>
            <a:r>
              <a:rPr lang="pt-BR" dirty="0"/>
              <a:t>Quando escrevemos o HTML, marcamos o conteúdo da página com tags que melhor representam o significado daquele conteúdo. Aí quando abrimos a página no navegador é possível perceber que ele mostra as informações com estilos diferentes.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C6A76C0-DC0C-4170-8B9B-5DB1620FE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78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74021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1BE84514-2D45-4AA0-B814-C9828B949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Um h1, por exemplo, fica em negrito numa fonte maior. Parágrafos de texto são espaçados entre si, e assim por diante. </a:t>
            </a:r>
          </a:p>
          <a:p>
            <a:r>
              <a:rPr lang="pt-BR" dirty="0"/>
              <a:t>Isso quer dizer que o navegador tem um estilo padrão para as tags que usamos. </a:t>
            </a:r>
          </a:p>
          <a:p>
            <a:r>
              <a:rPr lang="pt-BR" dirty="0"/>
              <a:t>Para fazer sites mais bonitos e elaborados esteticamente, é preciso customizar o design.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FA84E36-7E90-422F-B997-7D48F5F9B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79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4922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8330E1C-D753-444E-99B0-9D9325DC7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0" y="194034"/>
            <a:ext cx="7200900" cy="4755431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pt-BR" sz="1200" dirty="0"/>
              <a:t>&lt;!DOCTYPE </a:t>
            </a:r>
            <a:r>
              <a:rPr lang="pt-BR" sz="1200" dirty="0" err="1"/>
              <a:t>html</a:t>
            </a:r>
            <a:r>
              <a:rPr lang="pt-BR" sz="1200" dirty="0"/>
              <a:t>&gt; </a:t>
            </a:r>
          </a:p>
          <a:p>
            <a:pPr marL="0" indent="0">
              <a:buNone/>
            </a:pPr>
            <a:r>
              <a:rPr lang="pt-BR" sz="1200" dirty="0"/>
              <a:t>&lt;</a:t>
            </a:r>
            <a:r>
              <a:rPr lang="pt-BR" sz="1200" dirty="0" err="1"/>
              <a:t>html</a:t>
            </a:r>
            <a:r>
              <a:rPr lang="pt-BR" sz="1200" dirty="0"/>
              <a:t>&gt;</a:t>
            </a:r>
          </a:p>
          <a:p>
            <a:pPr marL="0" indent="0">
              <a:buNone/>
            </a:pPr>
            <a:r>
              <a:rPr lang="pt-BR" sz="1200" dirty="0"/>
              <a:t>  &lt;</a:t>
            </a:r>
            <a:r>
              <a:rPr lang="pt-BR" sz="1200" dirty="0" err="1"/>
              <a:t>head</a:t>
            </a:r>
            <a:r>
              <a:rPr lang="pt-BR" sz="1200" dirty="0"/>
              <a:t>&gt;</a:t>
            </a:r>
          </a:p>
          <a:p>
            <a:pPr marL="0" indent="0">
              <a:buNone/>
            </a:pPr>
            <a:r>
              <a:rPr lang="pt-BR" sz="1200" dirty="0"/>
              <a:t>    &lt;</a:t>
            </a:r>
            <a:r>
              <a:rPr lang="pt-BR" sz="1200" dirty="0" err="1"/>
              <a:t>title</a:t>
            </a:r>
            <a:r>
              <a:rPr lang="pt-BR" sz="1200" dirty="0"/>
              <a:t>&gt;</a:t>
            </a:r>
            <a:r>
              <a:rPr lang="pt-BR" sz="1200" dirty="0" err="1"/>
              <a:t>Mirror</a:t>
            </a:r>
            <a:r>
              <a:rPr lang="pt-BR" sz="1200" dirty="0"/>
              <a:t> Fashion&lt;/</a:t>
            </a:r>
            <a:r>
              <a:rPr lang="pt-BR" sz="1200" dirty="0" err="1"/>
              <a:t>title</a:t>
            </a:r>
            <a:r>
              <a:rPr lang="pt-BR" sz="1200" dirty="0"/>
              <a:t>&gt;</a:t>
            </a:r>
          </a:p>
          <a:p>
            <a:pPr marL="0" indent="0">
              <a:buNone/>
            </a:pPr>
            <a:r>
              <a:rPr lang="pt-BR" sz="1200" dirty="0"/>
              <a:t>    &lt;meta </a:t>
            </a:r>
            <a:r>
              <a:rPr lang="pt-BR" sz="1200" dirty="0" err="1"/>
              <a:t>charset</a:t>
            </a:r>
            <a:r>
              <a:rPr lang="pt-BR" sz="1200" dirty="0"/>
              <a:t>="utf-8"&gt;</a:t>
            </a:r>
          </a:p>
          <a:p>
            <a:pPr marL="0" indent="0">
              <a:buNone/>
            </a:pPr>
            <a:r>
              <a:rPr lang="pt-BR" sz="1200" dirty="0"/>
              <a:t>  &lt;/</a:t>
            </a:r>
            <a:r>
              <a:rPr lang="pt-BR" sz="1200" dirty="0" err="1"/>
              <a:t>head</a:t>
            </a:r>
            <a:r>
              <a:rPr lang="pt-BR" sz="1200" dirty="0"/>
              <a:t>&gt;</a:t>
            </a:r>
          </a:p>
          <a:p>
            <a:pPr marL="0" indent="0">
              <a:buNone/>
            </a:pPr>
            <a:r>
              <a:rPr lang="pt-BR" sz="1200" dirty="0"/>
              <a:t>  &lt;</a:t>
            </a:r>
            <a:r>
              <a:rPr lang="pt-BR" sz="1200" dirty="0" err="1"/>
              <a:t>body</a:t>
            </a:r>
            <a:r>
              <a:rPr lang="pt-BR" sz="1200" dirty="0"/>
              <a:t>&gt;</a:t>
            </a:r>
          </a:p>
          <a:p>
            <a:pPr marL="0" indent="0">
              <a:buNone/>
            </a:pPr>
            <a:r>
              <a:rPr lang="pt-BR" sz="1200" dirty="0"/>
              <a:t>    &lt;h1&gt;</a:t>
            </a:r>
            <a:r>
              <a:rPr lang="pt-BR" sz="1200" dirty="0" err="1"/>
              <a:t>Mirror</a:t>
            </a:r>
            <a:r>
              <a:rPr lang="pt-BR" sz="1200" dirty="0"/>
              <a:t> Fashion.&lt;/h1&gt;</a:t>
            </a:r>
          </a:p>
          <a:p>
            <a:pPr marL="0" indent="0">
              <a:buNone/>
            </a:pPr>
            <a:r>
              <a:rPr lang="pt-BR" sz="1200" dirty="0"/>
              <a:t>    &lt;h2&gt;Bem-vindo à </a:t>
            </a:r>
            <a:r>
              <a:rPr lang="pt-BR" sz="1200" dirty="0" err="1"/>
              <a:t>Mirror</a:t>
            </a:r>
            <a:r>
              <a:rPr lang="pt-BR" sz="1200" dirty="0"/>
              <a:t> Fashion, sua loja de roupas e acessórios.&lt;/h2&gt;</a:t>
            </a:r>
          </a:p>
          <a:p>
            <a:pPr marL="0" indent="0">
              <a:buNone/>
            </a:pPr>
            <a:r>
              <a:rPr lang="pt-BR" sz="1200" dirty="0"/>
              <a:t>    &lt;</a:t>
            </a:r>
            <a:r>
              <a:rPr lang="pt-BR" sz="1200" dirty="0" err="1"/>
              <a:t>ul</a:t>
            </a:r>
            <a:r>
              <a:rPr lang="pt-BR" sz="1200" dirty="0"/>
              <a:t>&gt;</a:t>
            </a:r>
          </a:p>
          <a:p>
            <a:pPr marL="0" indent="0">
              <a:buNone/>
            </a:pPr>
            <a:r>
              <a:rPr lang="pt-BR" sz="1200" dirty="0"/>
              <a:t>      &lt;li&gt;Confira nossas promoções.&lt;/li&gt;</a:t>
            </a:r>
          </a:p>
          <a:p>
            <a:pPr marL="0" indent="0">
              <a:buNone/>
            </a:pPr>
            <a:r>
              <a:rPr lang="pt-BR" sz="1200" dirty="0"/>
              <a:t>      &lt;li&gt;Receba informações sobre nossos lançamentos por </a:t>
            </a:r>
            <a:r>
              <a:rPr lang="pt-BR" sz="1200" dirty="0" err="1"/>
              <a:t>email</a:t>
            </a:r>
            <a:r>
              <a:rPr lang="pt-BR" sz="1200" dirty="0"/>
              <a:t>.&lt;/li&gt;</a:t>
            </a:r>
          </a:p>
          <a:p>
            <a:pPr marL="0" indent="0">
              <a:buNone/>
            </a:pPr>
            <a:r>
              <a:rPr lang="pt-BR" sz="1200" dirty="0"/>
              <a:t>      &lt;li&gt;Navegue por todos nossos produtos em catálogo.&lt;/li&gt;</a:t>
            </a:r>
          </a:p>
          <a:p>
            <a:pPr marL="0" indent="0">
              <a:buNone/>
            </a:pPr>
            <a:r>
              <a:rPr lang="pt-BR" sz="1200" dirty="0"/>
              <a:t>      &lt;li&gt;Compre sem sair de casa.&lt;/li&gt;</a:t>
            </a:r>
          </a:p>
          <a:p>
            <a:pPr marL="0" indent="0">
              <a:buNone/>
            </a:pPr>
            <a:r>
              <a:rPr lang="pt-BR" sz="1200" dirty="0"/>
              <a:t>    &lt;/</a:t>
            </a:r>
            <a:r>
              <a:rPr lang="pt-BR" sz="1200" dirty="0" err="1"/>
              <a:t>ul</a:t>
            </a:r>
            <a:r>
              <a:rPr lang="pt-BR" sz="1200" dirty="0"/>
              <a:t>&gt;</a:t>
            </a:r>
          </a:p>
          <a:p>
            <a:pPr marL="0" indent="0">
              <a:buNone/>
            </a:pPr>
            <a:r>
              <a:rPr lang="pt-BR" sz="1200" dirty="0"/>
              <a:t>  &lt;/</a:t>
            </a:r>
            <a:r>
              <a:rPr lang="pt-BR" sz="1200" dirty="0" err="1"/>
              <a:t>body</a:t>
            </a:r>
            <a:r>
              <a:rPr lang="pt-BR" sz="1200" dirty="0"/>
              <a:t>&gt;</a:t>
            </a:r>
          </a:p>
          <a:p>
            <a:pPr marL="0" indent="0">
              <a:buNone/>
            </a:pPr>
            <a:r>
              <a:rPr lang="pt-BR" sz="1200" dirty="0"/>
              <a:t>&lt;/</a:t>
            </a:r>
            <a:r>
              <a:rPr lang="pt-BR" sz="1200" dirty="0" err="1"/>
              <a:t>html</a:t>
            </a:r>
            <a:r>
              <a:rPr lang="pt-BR" sz="1200" dirty="0"/>
              <a:t>&gt;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D141881-881D-4876-867F-8B84EFE7C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57DE67C8-0F8E-4B71-89CC-4B774A23B528}"/>
              </a:ext>
            </a:extLst>
          </p:cNvPr>
          <p:cNvSpPr/>
          <p:nvPr/>
        </p:nvSpPr>
        <p:spPr>
          <a:xfrm>
            <a:off x="5652120" y="339502"/>
            <a:ext cx="3240360" cy="185968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Salve esse arquivo como index-2.html e abra no navegador</a:t>
            </a:r>
          </a:p>
        </p:txBody>
      </p:sp>
    </p:spTree>
    <p:extLst>
      <p:ext uri="{BB962C8B-B14F-4D97-AF65-F5344CB8AC3E}">
        <p14:creationId xmlns:p14="http://schemas.microsoft.com/office/powerpoint/2010/main" val="385084131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B299F05-7D06-4D5F-84DB-5287DD183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Antigamente, isso era feito no próprio HTML. Se quisesse um título em vermelho, era só fazer: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&lt;h1&gt;&lt;</a:t>
            </a:r>
            <a:r>
              <a:rPr lang="pt-BR" dirty="0" err="1">
                <a:solidFill>
                  <a:srgbClr val="FF0000"/>
                </a:solidFill>
              </a:rPr>
              <a:t>font</a:t>
            </a:r>
            <a:r>
              <a:rPr lang="pt-BR" dirty="0">
                <a:solidFill>
                  <a:srgbClr val="FF0000"/>
                </a:solidFill>
              </a:rPr>
              <a:t> color="</a:t>
            </a:r>
            <a:r>
              <a:rPr lang="pt-BR" dirty="0" err="1">
                <a:solidFill>
                  <a:srgbClr val="FF0000"/>
                </a:solidFill>
              </a:rPr>
              <a:t>red</a:t>
            </a:r>
            <a:r>
              <a:rPr lang="pt-BR" dirty="0">
                <a:solidFill>
                  <a:srgbClr val="FF0000"/>
                </a:solidFill>
              </a:rPr>
              <a:t>"&gt;</a:t>
            </a:r>
            <a:r>
              <a:rPr lang="pt-BR" dirty="0" err="1">
                <a:solidFill>
                  <a:srgbClr val="FF0000"/>
                </a:solidFill>
              </a:rPr>
              <a:t>Mirror</a:t>
            </a:r>
            <a:r>
              <a:rPr lang="pt-BR" dirty="0">
                <a:solidFill>
                  <a:srgbClr val="FF0000"/>
                </a:solidFill>
              </a:rPr>
              <a:t> Fashion anos 90&lt;/</a:t>
            </a:r>
            <a:r>
              <a:rPr lang="pt-BR" dirty="0" err="1">
                <a:solidFill>
                  <a:srgbClr val="FF0000"/>
                </a:solidFill>
              </a:rPr>
              <a:t>font</a:t>
            </a:r>
            <a:r>
              <a:rPr lang="pt-BR" dirty="0">
                <a:solidFill>
                  <a:srgbClr val="FF0000"/>
                </a:solidFill>
              </a:rPr>
              <a:t>&gt;&lt;/h1&gt;</a:t>
            </a:r>
          </a:p>
          <a:p>
            <a:r>
              <a:rPr lang="pt-BR" dirty="0"/>
              <a:t>Além da </a:t>
            </a:r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font</a:t>
            </a:r>
            <a:r>
              <a:rPr lang="pt-BR" dirty="0"/>
              <a:t>&gt; , várias outras tags de estilo existiam.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4D15C02-99AF-4D4A-9AC8-ED389A34D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80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26488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5C161A3-CF05-4C53-B178-5C7ACEE74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Hoje em dia, o CSS é usado nessa estilização da página.</a:t>
            </a:r>
          </a:p>
          <a:p>
            <a:r>
              <a:rPr lang="pt-BR" dirty="0"/>
              <a:t>O CSS é usado para essa estilização, sendo mais eficiente. Com isso, regras de estilo não aparecem mais no HTML, apenas no CSS.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CF73D9A-73EC-4620-84FF-A34063DAA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81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079431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1CD2FA-BAAE-4648-87FF-CEAD5AA5E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Sintaxe do CSS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656215-0757-4471-8030-B8C535A85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/>
              <a:t>A sintaxe do CSS tem estrutura simples: é uma declaração de propriedades e valores separados por um sinal de dois pontos ":", e cada propriedade é separada por um sinal de ponto e vírgula ";"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{color: blue; 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background-color: </a:t>
            </a:r>
            <a:r>
              <a:rPr lang="pt-BR" dirty="0" err="1">
                <a:solidFill>
                  <a:srgbClr val="FF0000"/>
                </a:solidFill>
              </a:rPr>
              <a:t>yellow</a:t>
            </a:r>
            <a:r>
              <a:rPr lang="pt-BR" dirty="0">
                <a:solidFill>
                  <a:srgbClr val="FF0000"/>
                </a:solidFill>
              </a:rPr>
              <a:t>;}</a:t>
            </a:r>
          </a:p>
          <a:p>
            <a:r>
              <a:rPr lang="pt-BR" dirty="0"/>
              <a:t>O elemento que receber essas propriedades será exibido com o texto na cor azul e com o fundo amarelo. </a:t>
            </a:r>
          </a:p>
          <a:p>
            <a:r>
              <a:rPr lang="pt-BR" dirty="0"/>
              <a:t>Essas propriedades podem ser declaradas de três maneiras diferentes, como veremos a seguir.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F64A127-4440-4C75-8035-315B2045E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82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68627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1AC67-8BE1-458D-962B-E9D0BC9F6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Atributo </a:t>
            </a:r>
            <a:r>
              <a:rPr lang="pt-BR" dirty="0" err="1"/>
              <a:t>Style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47FE72-2BBE-42FC-AC3A-4C82E28D3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A primeira delas é com o atributo </a:t>
            </a:r>
            <a:r>
              <a:rPr lang="pt-BR" dirty="0" err="1"/>
              <a:t>style</a:t>
            </a:r>
            <a:r>
              <a:rPr lang="pt-BR" dirty="0"/>
              <a:t> no próprio elemento: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&lt;p style="color: blue; background-color: yellow;"&gt;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O conteúdo desta </a:t>
            </a:r>
            <a:r>
              <a:rPr lang="pt-BR" dirty="0" err="1">
                <a:solidFill>
                  <a:srgbClr val="FF0000"/>
                </a:solidFill>
              </a:rPr>
              <a:t>tag</a:t>
            </a:r>
            <a:r>
              <a:rPr lang="pt-BR" dirty="0">
                <a:solidFill>
                  <a:srgbClr val="FF0000"/>
                </a:solidFill>
              </a:rPr>
              <a:t> será exibido em azul com fundo amarelo no navegador!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&lt;/p&gt;</a:t>
            </a:r>
          </a:p>
          <a:p>
            <a:r>
              <a:rPr lang="pt-BR" dirty="0"/>
              <a:t>Mas isso não mantem as regras de estilo fora do HTML e pode ser confuso. Justamente por isso não se recomenda esse tipo de uso na prática, mas sim os que veremos a seguir.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2EC5713-D581-43DF-8C86-081A8AB30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83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976136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A4E5F6-13A2-4026-AFB9-83F24001F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Tag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1EA5D5-7A6B-4582-824A-93C27EE0F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BR" dirty="0"/>
              <a:t>Outra maneira de se utilizar o CSS é declarando suas propriedades dentro de uma </a:t>
            </a:r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style</a:t>
            </a:r>
            <a:r>
              <a:rPr lang="pt-BR" dirty="0"/>
              <a:t>&gt;</a:t>
            </a:r>
          </a:p>
          <a:p>
            <a:r>
              <a:rPr lang="pt-BR" dirty="0"/>
              <a:t>Como estamos declarando as propriedades visuais de um elemento em outro lugar do nosso documento, precisamos indicar de alguma maneira a qual elemento nos referimos. </a:t>
            </a:r>
          </a:p>
          <a:p>
            <a:r>
              <a:rPr lang="pt-BR" dirty="0"/>
              <a:t>Fazemos isso utilizando um seletor CSS. É basicamente uma forma de buscar certos elementos dentro da página que receberão as regras visuais que queremos.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828B6F9-1E97-4F7B-8460-F223976F4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84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599138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F9099CB6-C8D5-4348-9080-696630E5F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 exemplo a seguir, usaremos o seletor que pega todas as tags p e altera sua cor e background: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3286094-6245-40D9-AD24-759142EA8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85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D01CC57-BB10-4F0C-B0DE-1962F7550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075" y="1838325"/>
            <a:ext cx="4895850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04343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-3501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9680" y="4870743"/>
            <a:ext cx="2743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650" y="119086"/>
            <a:ext cx="8902699" cy="49033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2B57EAB-D0F5-474C-84E0-EB5B2F69F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98" y="360386"/>
            <a:ext cx="7856402" cy="4419226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22587A88-1D60-445D-B5F9-DC9E275B8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4552" y="4747588"/>
            <a:ext cx="1197219" cy="30346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2773F99-396A-4C95-9F7B-91965C8CEDE6}" type="slidenum">
              <a:rPr lang="pt-BR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86</a:t>
            </a:fld>
            <a:endParaRPr lang="pt-BR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01971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8AFDF18D-5D0F-483B-A376-100DA5B3A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código dentro da </a:t>
            </a:r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style</a:t>
            </a:r>
            <a:r>
              <a:rPr lang="pt-BR" dirty="0"/>
              <a:t>&gt; indica que estamos alterando a cor e o fundo de todos os elementos com </a:t>
            </a:r>
            <a:r>
              <a:rPr lang="pt-BR" dirty="0" err="1"/>
              <a:t>tag</a:t>
            </a:r>
            <a:r>
              <a:rPr lang="pt-BR" dirty="0"/>
              <a:t> &lt;p&gt; . </a:t>
            </a:r>
          </a:p>
          <a:p>
            <a:r>
              <a:rPr lang="pt-BR" dirty="0"/>
              <a:t>Dizemos que selecionamos esses elementos pelo nome de sua </a:t>
            </a:r>
            <a:r>
              <a:rPr lang="pt-BR" dirty="0" err="1"/>
              <a:t>tag</a:t>
            </a:r>
            <a:r>
              <a:rPr lang="pt-BR" dirty="0"/>
              <a:t>, e aplicamos certas propriedades CSS apenas neles.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F8A1130-9E9E-401D-A1F8-275BBDB2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87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090190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F33268-8045-4718-BB7F-293F6ACD2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Arquivo externo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C48A2D-6021-4BCD-8DEC-5956826B0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A terceira maneira de declararmos os estilos do nosso documento é com um arquivo externo, geralmente com a extensão .</a:t>
            </a:r>
            <a:r>
              <a:rPr lang="pt-BR" dirty="0" err="1"/>
              <a:t>css</a:t>
            </a:r>
            <a:r>
              <a:rPr lang="pt-BR" dirty="0"/>
              <a:t> . </a:t>
            </a:r>
          </a:p>
          <a:p>
            <a:r>
              <a:rPr lang="pt-BR" dirty="0"/>
              <a:t>Para que seja possível declarar nosso CSS em um arquivo à parte, precisamos indicar em nosso documento HTML uma ligação entre ele e a folha de estilo (arquivo com a extensão .</a:t>
            </a:r>
            <a:r>
              <a:rPr lang="pt-BR" dirty="0" err="1"/>
              <a:t>css</a:t>
            </a:r>
            <a:r>
              <a:rPr lang="pt-BR" dirty="0"/>
              <a:t> ).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12C72EC-49C1-40A9-82E1-DDA2578F1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88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301204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3C860FAB-8262-462A-A36D-0DCDD2201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Além da melhor organização do projeto, a folha de estilo externa traz ainda as vantagens de manter nosso HTML mais limpo e do reaproveitamento de uma mesma folha de estilos para diversos documentos.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D71DBA9-06D1-45F0-BA40-453C56189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89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6833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A864E207-3618-4615-A4B7-5031A82FB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Agora nossa página ficou assim: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Esteticamente, bem melhor né?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C50E498-5087-42FA-A421-E4E2F2342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9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405852E-8062-4CF5-90AF-4DA74B435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237" y="1106599"/>
            <a:ext cx="6105525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837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42FD01C-146D-44A5-8FE5-496FF51F3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123478"/>
            <a:ext cx="7200900" cy="4289648"/>
          </a:xfrm>
        </p:spPr>
        <p:txBody>
          <a:bodyPr/>
          <a:lstStyle/>
          <a:p>
            <a:r>
              <a:rPr lang="pt-BR" dirty="0"/>
              <a:t>A indicação de uso de uma folha de estilos externa deve ser feita dentro da </a:t>
            </a:r>
            <a:r>
              <a:rPr lang="pt-BR" dirty="0" err="1"/>
              <a:t>tag</a:t>
            </a:r>
            <a:r>
              <a:rPr lang="pt-BR" dirty="0"/>
              <a:t> &lt;</a:t>
            </a:r>
            <a:r>
              <a:rPr lang="pt-BR" dirty="0" err="1"/>
              <a:t>head</a:t>
            </a:r>
            <a:r>
              <a:rPr lang="pt-BR" dirty="0"/>
              <a:t>&gt; do nosso documento HTML:</a:t>
            </a:r>
          </a:p>
          <a:p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D6996D2-7571-48CA-B9FF-C99B400D2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90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0E0E5C4-FAC4-4318-95A6-0C7CEAECE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154" y="1450389"/>
            <a:ext cx="7055693" cy="364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26869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07409435-7D00-47E1-942F-61F4602AE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 dentro do arquivo estilos.css colocamos apenas o conteúdo do CSS: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p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color: blue;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background-color: </a:t>
            </a:r>
            <a:r>
              <a:rPr lang="pt-BR" dirty="0" err="1">
                <a:solidFill>
                  <a:srgbClr val="FF0000"/>
                </a:solidFill>
              </a:rPr>
              <a:t>yellow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FA2EC00-EB67-4D48-A920-07C6C8AF3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91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258401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85427B0-14D1-4636-AC02-60EA80E65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92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FC68060-B22A-409C-BBC3-AF66C2C6A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50181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20843F6C-4581-4108-B543-034F6A860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just"/>
            <a:r>
              <a:rPr lang="pt-BR"/>
              <a:t>Propriedades Tipográficas e Fontes com CSS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CD7B3688-979F-4BB8-8611-D9FE0AE90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Assim como alteramos cores, podemos alterar o texto com </a:t>
            </a:r>
            <a:r>
              <a:rPr lang="pt-BR" dirty="0" err="1"/>
              <a:t>com</a:t>
            </a:r>
            <a:r>
              <a:rPr lang="pt-BR" dirty="0"/>
              <a:t> o uso da propriedade </a:t>
            </a:r>
            <a:r>
              <a:rPr lang="pt-BR" b="1" dirty="0" err="1"/>
              <a:t>font-family</a:t>
            </a:r>
            <a:r>
              <a:rPr lang="pt-BR" dirty="0"/>
              <a:t> .</a:t>
            </a:r>
          </a:p>
          <a:p>
            <a:r>
              <a:rPr lang="pt-BR" dirty="0"/>
              <a:t>A propriedade </a:t>
            </a:r>
            <a:r>
              <a:rPr lang="pt-BR" b="1" dirty="0" err="1"/>
              <a:t>font-family</a:t>
            </a:r>
            <a:r>
              <a:rPr lang="pt-BR" dirty="0"/>
              <a:t> pode receber seu valor com ou sem aspas. </a:t>
            </a:r>
          </a:p>
          <a:p>
            <a:pPr lvl="1"/>
            <a:r>
              <a:rPr lang="pt-BR" dirty="0"/>
              <a:t>No primeiro caso, passaremos o nome do arquivo de fonte a ser utilizado, no último, passaremos a família da fonte.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B19511A-1FB2-4428-8731-79ED4B839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93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02244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184D68E0-A13A-4F49-9608-8616DF7B6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Por padrão, os navegadores mais conhecidos exibem texto em um tipo que conhecemos como "</a:t>
            </a:r>
            <a:r>
              <a:rPr lang="pt-BR" dirty="0" err="1"/>
              <a:t>serif</a:t>
            </a:r>
            <a:r>
              <a:rPr lang="pt-BR" dirty="0"/>
              <a:t>". As fontes mais conhecidas (e comumente utilizadas como padrão) são "Times" e "Times New Roman". </a:t>
            </a:r>
          </a:p>
          <a:p>
            <a:r>
              <a:rPr lang="pt-BR" dirty="0"/>
              <a:t>Podemos alterar a família de fontes que queremos utilizar em nosso documento para a família "</a:t>
            </a:r>
            <a:r>
              <a:rPr lang="pt-BR" dirty="0" err="1"/>
              <a:t>sansserif</a:t>
            </a:r>
            <a:r>
              <a:rPr lang="pt-BR" dirty="0"/>
              <a:t>“ (sem serifas), que contém, por exemplo, as fontes "Arial" e "</a:t>
            </a:r>
            <a:r>
              <a:rPr lang="pt-BR" dirty="0" err="1"/>
              <a:t>Helvetica</a:t>
            </a:r>
            <a:r>
              <a:rPr lang="pt-BR" dirty="0"/>
              <a:t>". </a:t>
            </a:r>
          </a:p>
          <a:p>
            <a:r>
              <a:rPr lang="pt-BR" dirty="0"/>
              <a:t>Podemos também declarar que queremos utilizar uma família de fontes "</a:t>
            </a:r>
            <a:r>
              <a:rPr lang="pt-BR" dirty="0" err="1"/>
              <a:t>monospace</a:t>
            </a:r>
            <a:r>
              <a:rPr lang="pt-BR" dirty="0"/>
              <a:t>" como, por exemplo, a fonte "Courier".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F8C0DE1-8C9D-48F7-B8C2-AA3B7524C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94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326997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E3AAD636-6B9F-477C-A0FE-9D20AAD47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h1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font-family</a:t>
            </a:r>
            <a:r>
              <a:rPr lang="pt-BR" dirty="0">
                <a:solidFill>
                  <a:srgbClr val="FF0000"/>
                </a:solidFill>
              </a:rPr>
              <a:t>: </a:t>
            </a:r>
            <a:r>
              <a:rPr lang="pt-BR" dirty="0" err="1">
                <a:solidFill>
                  <a:srgbClr val="FF0000"/>
                </a:solidFill>
              </a:rPr>
              <a:t>serif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h2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font-family</a:t>
            </a:r>
            <a:r>
              <a:rPr lang="pt-BR" dirty="0">
                <a:solidFill>
                  <a:srgbClr val="FF0000"/>
                </a:solidFill>
              </a:rPr>
              <a:t>: </a:t>
            </a:r>
            <a:r>
              <a:rPr lang="pt-BR" dirty="0" err="1">
                <a:solidFill>
                  <a:srgbClr val="FF0000"/>
                </a:solidFill>
              </a:rPr>
              <a:t>sans-serif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p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font-family</a:t>
            </a:r>
            <a:r>
              <a:rPr lang="pt-BR" dirty="0">
                <a:solidFill>
                  <a:srgbClr val="FF0000"/>
                </a:solidFill>
              </a:rPr>
              <a:t>: </a:t>
            </a:r>
            <a:r>
              <a:rPr lang="pt-BR" dirty="0" err="1">
                <a:solidFill>
                  <a:srgbClr val="FF0000"/>
                </a:solidFill>
              </a:rPr>
              <a:t>monospace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3FA13FA-E436-4947-98F9-7EB504850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95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078329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4367A98C-53F1-4865-8F2E-0D8DE9845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É possível, e muito comum, declararmos o nome de algumas fontes que gostaríamos de verificar se existem no computador, permitindo que tenhamos um controle melhor da forma como nosso texto será exibido. </a:t>
            </a:r>
          </a:p>
          <a:p>
            <a:r>
              <a:rPr lang="pt-BR" dirty="0"/>
              <a:t>Normalmente, declaramos as fontes mais comuns, e existe um grupo de fontes que são consideradas "seguras" por serem bem populares.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91CA97D-AA18-4ABB-98EF-F30076AB2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96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249793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AA0159C0-C6F8-4993-BD8E-419FF9705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Vamos criar na pasta </a:t>
            </a:r>
            <a:r>
              <a:rPr lang="pt-BR" dirty="0" err="1"/>
              <a:t>MirrorFashion</a:t>
            </a:r>
            <a:r>
              <a:rPr lang="pt-BR" dirty="0"/>
              <a:t> um arquivo sobre.css</a:t>
            </a:r>
          </a:p>
          <a:p>
            <a:r>
              <a:rPr lang="pt-BR" dirty="0"/>
              <a:t>Para isso, podemos abrir o bloco de notas, começar a trabalhar no documento, e salvar ele como estilos.css</a:t>
            </a:r>
          </a:p>
          <a:p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009B13E-8260-469F-BC32-8EAD51E89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97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868064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D879045-9CEB-47C8-B798-470716046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Em nosso projeto, vemos que as fontes não têm ornamentos. Então vamos declarar essa propriedade para todo o documento por meio do elemento </a:t>
            </a:r>
            <a:r>
              <a:rPr lang="pt-BR" dirty="0" err="1"/>
              <a:t>body</a:t>
            </a:r>
            <a:r>
              <a:rPr lang="pt-BR" dirty="0"/>
              <a:t>.</a:t>
            </a:r>
          </a:p>
          <a:p>
            <a:pPr marL="0" indent="0">
              <a:buNone/>
            </a:pPr>
            <a:r>
              <a:rPr lang="pt-BR" dirty="0" err="1">
                <a:solidFill>
                  <a:srgbClr val="FF0000"/>
                </a:solidFill>
              </a:rPr>
              <a:t>body</a:t>
            </a:r>
            <a:r>
              <a:rPr lang="pt-BR" dirty="0">
                <a:solidFill>
                  <a:srgbClr val="FF0000"/>
                </a:solidFill>
              </a:rPr>
              <a:t> {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	</a:t>
            </a:r>
            <a:r>
              <a:rPr lang="pt-BR" dirty="0" err="1">
                <a:solidFill>
                  <a:srgbClr val="FF0000"/>
                </a:solidFill>
              </a:rPr>
              <a:t>font-family</a:t>
            </a:r>
            <a:r>
              <a:rPr lang="pt-BR" dirty="0">
                <a:solidFill>
                  <a:srgbClr val="FF0000"/>
                </a:solidFill>
              </a:rPr>
              <a:t>: "Arial", "</a:t>
            </a:r>
            <a:r>
              <a:rPr lang="pt-BR" dirty="0" err="1">
                <a:solidFill>
                  <a:srgbClr val="FF0000"/>
                </a:solidFill>
              </a:rPr>
              <a:t>Helvetica</a:t>
            </a:r>
            <a:r>
              <a:rPr lang="pt-BR" dirty="0">
                <a:solidFill>
                  <a:srgbClr val="FF0000"/>
                </a:solidFill>
              </a:rPr>
              <a:t>", </a:t>
            </a:r>
            <a:r>
              <a:rPr lang="pt-BR" dirty="0" err="1">
                <a:solidFill>
                  <a:srgbClr val="FF0000"/>
                </a:solidFill>
              </a:rPr>
              <a:t>sans-serif</a:t>
            </a:r>
            <a:r>
              <a:rPr lang="pt-BR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8291881-CDDA-434C-AF2C-D1C75886B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98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658851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26228B9-B71D-4E6B-BDD3-26238973A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Também é preciso chamar o CSS na página HTML.</a:t>
            </a:r>
          </a:p>
          <a:p>
            <a:r>
              <a:rPr lang="pt-BR" dirty="0"/>
              <a:t>Para isso, incluir </a:t>
            </a:r>
            <a:r>
              <a:rPr lang="pt-BR" dirty="0" err="1"/>
              <a:t>tag</a:t>
            </a:r>
            <a:r>
              <a:rPr lang="pt-BR" dirty="0"/>
              <a:t> </a:t>
            </a:r>
            <a:r>
              <a:rPr lang="pt-BR" b="1" dirty="0"/>
              <a:t>&lt;link&gt;</a:t>
            </a:r>
            <a:r>
              <a:rPr lang="pt-BR" dirty="0"/>
              <a:t> que deve ser adicionada dentro da </a:t>
            </a:r>
            <a:r>
              <a:rPr lang="pt-BR" dirty="0" err="1"/>
              <a:t>tag</a:t>
            </a:r>
            <a:r>
              <a:rPr lang="pt-BR" dirty="0"/>
              <a:t> </a:t>
            </a:r>
            <a:r>
              <a:rPr lang="pt-BR" b="1" dirty="0"/>
              <a:t>&lt;</a:t>
            </a:r>
            <a:r>
              <a:rPr lang="pt-BR" b="1" dirty="0" err="1"/>
              <a:t>head</a:t>
            </a:r>
            <a:r>
              <a:rPr lang="pt-BR" b="1" dirty="0"/>
              <a:t>&gt;</a:t>
            </a:r>
            <a:endParaRPr lang="pt-BR" dirty="0"/>
          </a:p>
          <a:p>
            <a:pPr marL="0" indent="0">
              <a:buNone/>
            </a:pPr>
            <a:r>
              <a:rPr lang="pt-BR" sz="2400" dirty="0">
                <a:solidFill>
                  <a:srgbClr val="FF0000"/>
                </a:solidFill>
              </a:rPr>
              <a:t>&lt;</a:t>
            </a:r>
            <a:r>
              <a:rPr lang="pt-BR" sz="2400" dirty="0" err="1">
                <a:solidFill>
                  <a:srgbClr val="FF0000"/>
                </a:solidFill>
              </a:rPr>
              <a:t>head</a:t>
            </a:r>
            <a:r>
              <a:rPr lang="pt-BR" sz="2400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FF0000"/>
                </a:solidFill>
              </a:rPr>
              <a:t>	&lt;meta </a:t>
            </a:r>
            <a:r>
              <a:rPr lang="pt-BR" sz="2400" dirty="0" err="1">
                <a:solidFill>
                  <a:srgbClr val="FF0000"/>
                </a:solidFill>
              </a:rPr>
              <a:t>charset</a:t>
            </a:r>
            <a:r>
              <a:rPr lang="pt-BR" sz="2400" dirty="0">
                <a:solidFill>
                  <a:srgbClr val="FF0000"/>
                </a:solidFill>
              </a:rPr>
              <a:t>="utf-8"&gt;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FF0000"/>
                </a:solidFill>
              </a:rPr>
              <a:t>	&lt;</a:t>
            </a:r>
            <a:r>
              <a:rPr lang="pt-BR" sz="2400" dirty="0" err="1">
                <a:solidFill>
                  <a:srgbClr val="FF0000"/>
                </a:solidFill>
              </a:rPr>
              <a:t>title</a:t>
            </a:r>
            <a:r>
              <a:rPr lang="pt-BR" sz="2400" dirty="0">
                <a:solidFill>
                  <a:srgbClr val="FF0000"/>
                </a:solidFill>
              </a:rPr>
              <a:t>&gt;Sobre a </a:t>
            </a:r>
            <a:r>
              <a:rPr lang="pt-BR" sz="2400" dirty="0" err="1">
                <a:solidFill>
                  <a:srgbClr val="FF0000"/>
                </a:solidFill>
              </a:rPr>
              <a:t>Mirror</a:t>
            </a:r>
            <a:r>
              <a:rPr lang="pt-BR" sz="2400" dirty="0">
                <a:solidFill>
                  <a:srgbClr val="FF0000"/>
                </a:solidFill>
              </a:rPr>
              <a:t> Fashion&lt;/</a:t>
            </a:r>
            <a:r>
              <a:rPr lang="pt-BR" sz="2400" dirty="0" err="1">
                <a:solidFill>
                  <a:srgbClr val="FF0000"/>
                </a:solidFill>
              </a:rPr>
              <a:t>title</a:t>
            </a:r>
            <a:r>
              <a:rPr lang="pt-BR" sz="2400" dirty="0">
                <a:solidFill>
                  <a:srgbClr val="FF0000"/>
                </a:solidFill>
              </a:rPr>
              <a:t>&gt;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FF0000"/>
                </a:solidFill>
              </a:rPr>
              <a:t>	&lt;link </a:t>
            </a:r>
            <a:r>
              <a:rPr lang="pt-BR" sz="2400" dirty="0" err="1">
                <a:solidFill>
                  <a:srgbClr val="FF0000"/>
                </a:solidFill>
              </a:rPr>
              <a:t>rel</a:t>
            </a:r>
            <a:r>
              <a:rPr lang="pt-BR" sz="2400" dirty="0">
                <a:solidFill>
                  <a:srgbClr val="FF0000"/>
                </a:solidFill>
              </a:rPr>
              <a:t>="</a:t>
            </a:r>
            <a:r>
              <a:rPr lang="pt-BR" sz="2400" dirty="0" err="1">
                <a:solidFill>
                  <a:srgbClr val="FF0000"/>
                </a:solidFill>
              </a:rPr>
              <a:t>stylesheet</a:t>
            </a:r>
            <a:r>
              <a:rPr lang="pt-BR" sz="2400" dirty="0">
                <a:solidFill>
                  <a:srgbClr val="FF0000"/>
                </a:solidFill>
              </a:rPr>
              <a:t>" </a:t>
            </a:r>
            <a:r>
              <a:rPr lang="pt-BR" sz="2400" dirty="0" err="1">
                <a:solidFill>
                  <a:srgbClr val="FF0000"/>
                </a:solidFill>
              </a:rPr>
              <a:t>href</a:t>
            </a:r>
            <a:r>
              <a:rPr lang="pt-BR" sz="2400" dirty="0">
                <a:solidFill>
                  <a:srgbClr val="FF0000"/>
                </a:solidFill>
              </a:rPr>
              <a:t>="</a:t>
            </a:r>
            <a:r>
              <a:rPr lang="pt-BR" sz="2400" dirty="0" err="1">
                <a:solidFill>
                  <a:srgbClr val="FF0000"/>
                </a:solidFill>
              </a:rPr>
              <a:t>css</a:t>
            </a:r>
            <a:r>
              <a:rPr lang="pt-BR" sz="2400" dirty="0">
                <a:solidFill>
                  <a:srgbClr val="FF0000"/>
                </a:solidFill>
              </a:rPr>
              <a:t>/sobre.css"&gt;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FF0000"/>
                </a:solidFill>
              </a:rPr>
              <a:t>&lt;/</a:t>
            </a:r>
            <a:r>
              <a:rPr lang="pt-BR" sz="2400" dirty="0" err="1">
                <a:solidFill>
                  <a:srgbClr val="FF0000"/>
                </a:solidFill>
              </a:rPr>
              <a:t>head</a:t>
            </a:r>
            <a:r>
              <a:rPr lang="pt-BR" sz="2400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A6E8D6F-7C1D-468F-89D1-6E56E6E79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73F99-396A-4C95-9F7B-91965C8CEDE6}" type="slidenum">
              <a:rPr lang="pt-BR" smtClean="0"/>
              <a:pPr/>
              <a:t>99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60420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PERSISTENCEDATA" val="MMPROD_UIPERSISTENCEDATA"/>
  <p:tag name="MMPROD_UIDATA" val="&lt;database version=&quot;7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&quot;/&gt;&lt;property id=&quot;20307&quot; value=&quot;256&quot;/&gt;&lt;/object&gt;&lt;object type=&quot;3&quot; unique_id=&quot;10004&quot;&gt;&lt;property id=&quot;20148&quot; value=&quot;5&quot;/&gt;&lt;property id=&quot;20300&quot; value=&quot;Slide 2&quot;/&gt;&lt;property id=&quot;20307&quot; value=&quot;257&quot;/&gt;&lt;/object&gt;&lt;object type=&quot;3&quot; unique_id=&quot;10005&quot;&gt;&lt;property id=&quot;20148&quot; value=&quot;5&quot;/&gt;&lt;property id=&quot;20300&quot; value=&quot;Slide 3&quot;/&gt;&lt;property id=&quot;20307&quot; value=&quot;259&quot;/&gt;&lt;/object&gt;&lt;object type=&quot;3&quot; unique_id=&quot;10006&quot;&gt;&lt;property id=&quot;20148&quot; value=&quot;5&quot;/&gt;&lt;property id=&quot;20300&quot; value=&quot;Slide 4&quot;/&gt;&lt;property id=&quot;20307&quot; value=&quot;260&quot;/&gt;&lt;/object&gt;&lt;object type=&quot;3&quot; unique_id=&quot;10007&quot;&gt;&lt;property id=&quot;20148&quot; value=&quot;5&quot;/&gt;&lt;property id=&quot;20300&quot; value=&quot;Slide 5&quot;/&gt;&lt;property id=&quot;20307&quot; value=&quot;261&quot;/&gt;&lt;/object&gt;&lt;object type=&quot;3&quot; unique_id=&quot;10008&quot;&gt;&lt;property id=&quot;20148&quot; value=&quot;5&quot;/&gt;&lt;property id=&quot;20300&quot; value=&quot;Slide 6&quot;/&gt;&lt;property id=&quot;20307&quot; value=&quot;262&quot;/&gt;&lt;/object&gt;&lt;object type=&quot;3&quot; unique_id=&quot;10009&quot;&gt;&lt;property id=&quot;20148&quot; value=&quot;5&quot;/&gt;&lt;property id=&quot;20300&quot; value=&quot;Slide 7&quot;/&gt;&lt;property id=&quot;20307&quot; value=&quot;263&quot;/&gt;&lt;/object&gt;&lt;object type=&quot;3&quot; unique_id=&quot;10041&quot;&gt;&lt;property id=&quot;20148&quot; value=&quot;5&quot;/&gt;&lt;property id=&quot;20300&quot; value=&quot;Slide 8&quot;/&gt;&lt;property id=&quot;20307&quot; value=&quot;265&quot;/&gt;&lt;/object&gt;&lt;object type=&quot;3&quot; unique_id=&quot;10042&quot;&gt;&lt;property id=&quot;20148&quot; value=&quot;5&quot;/&gt;&lt;property id=&quot;20300&quot; value=&quot;Slide 9&quot;/&gt;&lt;property id=&quot;20307&quot; value=&quot;264&quot;/&gt;&lt;/object&gt;&lt;/object&gt;&lt;object type=&quot;8&quot; unique_id=&quot;10020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Cortar">
  <a:themeElements>
    <a:clrScheme name="Personalizada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335B7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rtar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7950</Words>
  <Application>Microsoft Office PowerPoint</Application>
  <PresentationFormat>Apresentação na tela (16:9)</PresentationFormat>
  <Paragraphs>819</Paragraphs>
  <Slides>179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179</vt:i4>
      </vt:variant>
    </vt:vector>
  </HeadingPairs>
  <TitlesOfParts>
    <vt:vector size="183" baseType="lpstr">
      <vt:lpstr>Arial</vt:lpstr>
      <vt:lpstr>Calibri</vt:lpstr>
      <vt:lpstr>Franklin Gothic Book</vt:lpstr>
      <vt:lpstr>Cortar</vt:lpstr>
      <vt:lpstr>Programação WEB</vt:lpstr>
      <vt:lpstr>Introdução A HTML e CSS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Sintaxe do HTML</vt:lpstr>
      <vt:lpstr>Apresentação do PowerPoint</vt:lpstr>
      <vt:lpstr>Apresentação do PowerPoint</vt:lpstr>
      <vt:lpstr>Apresentação do PowerPoint</vt:lpstr>
      <vt:lpstr>Estrutura do HTML</vt:lpstr>
      <vt:lpstr>Tag &lt;html&gt;</vt:lpstr>
      <vt:lpstr>Tag &lt;head&gt;</vt:lpstr>
      <vt:lpstr>Apresentação do PowerPoint</vt:lpstr>
      <vt:lpstr>Apresentação do PowerPoint</vt:lpstr>
      <vt:lpstr>Tag &lt;body&gt;</vt:lpstr>
      <vt:lpstr>Apresentação do PowerPoint</vt:lpstr>
      <vt:lpstr>Instrução DOCTYPE</vt:lpstr>
      <vt:lpstr>Tags HTML</vt:lpstr>
      <vt:lpstr>Tag de Título</vt:lpstr>
      <vt:lpstr>Apresentação do PowerPoint</vt:lpstr>
      <vt:lpstr>Tag de Parágrafo</vt:lpstr>
      <vt:lpstr>Marcações de Ênfase</vt:lpstr>
      <vt:lpstr>Apresentação do PowerPoint</vt:lpstr>
      <vt:lpstr>Imagens</vt:lpstr>
      <vt:lpstr>Apresentação do PowerPoint</vt:lpstr>
      <vt:lpstr>Listas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Links</vt:lpstr>
      <vt:lpstr>Apresentação do PowerPoint</vt:lpstr>
      <vt:lpstr>Apresentação do PowerPoint</vt:lpstr>
      <vt:lpstr>Apresentação do PowerPoint</vt:lpstr>
      <vt:lpstr>Apresentação do PowerPoint</vt:lpstr>
      <vt:lpstr>Elementos Estruturais</vt:lpstr>
      <vt:lpstr>Apresentação do PowerPoint</vt:lpstr>
      <vt:lpstr>A Estrutura dos Arquivos de um Projeto</vt:lpstr>
      <vt:lpstr>Apresentação do PowerPoint</vt:lpstr>
      <vt:lpstr>Apresentação do PowerPoint</vt:lpstr>
      <vt:lpstr>Apresentação do PowerPoint</vt:lpstr>
      <vt:lpstr>Primeira Página do Projeto</vt:lpstr>
      <vt:lpstr>Apresentação do PowerPoint</vt:lpstr>
      <vt:lpstr>IDE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Estilizando com CSS</vt:lpstr>
      <vt:lpstr>Apresentação do PowerPoint</vt:lpstr>
      <vt:lpstr>Apresentação do PowerPoint</vt:lpstr>
      <vt:lpstr>Apresentação do PowerPoint</vt:lpstr>
      <vt:lpstr>Apresentação do PowerPoint</vt:lpstr>
      <vt:lpstr>Sintaxe do CSS</vt:lpstr>
      <vt:lpstr>Atributo Style</vt:lpstr>
      <vt:lpstr>Tag Style</vt:lpstr>
      <vt:lpstr>Apresentação do PowerPoint</vt:lpstr>
      <vt:lpstr>Apresentação do PowerPoint</vt:lpstr>
      <vt:lpstr>Apresentação do PowerPoint</vt:lpstr>
      <vt:lpstr>Arquivo externo</vt:lpstr>
      <vt:lpstr>Apresentação do PowerPoint</vt:lpstr>
      <vt:lpstr>Apresentação do PowerPoint</vt:lpstr>
      <vt:lpstr>Apresentação do PowerPoint</vt:lpstr>
      <vt:lpstr>Apresentação do PowerPoint</vt:lpstr>
      <vt:lpstr>Propriedades Tipográficas e Fontes com CSS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Alinhamento e Decoração de Texto</vt:lpstr>
      <vt:lpstr>Apresentação do PowerPoint</vt:lpstr>
      <vt:lpstr>Apresentação do PowerPoint</vt:lpstr>
      <vt:lpstr>Imagem de Fundo</vt:lpstr>
      <vt:lpstr>Bordas</vt:lpstr>
      <vt:lpstr>Apresentação do PowerPoint</vt:lpstr>
      <vt:lpstr>Apresentação do PowerPoint</vt:lpstr>
      <vt:lpstr>Apresentação do PowerPoint</vt:lpstr>
      <vt:lpstr>sobre.css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Trabalhando com cores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Espaçamento, Margem e Dimensões</vt:lpstr>
      <vt:lpstr>Padding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Margin</vt:lpstr>
      <vt:lpstr>Apresentação do PowerPoint</vt:lpstr>
      <vt:lpstr>Dimensões</vt:lpstr>
      <vt:lpstr>Apresentação do PowerPoint</vt:lpstr>
      <vt:lpstr>Apresentação do PowerPoint</vt:lpstr>
      <vt:lpstr>Apresentação do PowerPoint</vt:lpstr>
      <vt:lpstr>Apresentação do PowerPoint</vt:lpstr>
      <vt:lpstr>sobre.css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CSS: Seletores de ID e FILHO</vt:lpstr>
      <vt:lpstr>Apresentação do PowerPoint</vt:lpstr>
      <vt:lpstr>Seletor de ID</vt:lpstr>
      <vt:lpstr>Apresentação do PowerPoint</vt:lpstr>
      <vt:lpstr>Seletor Hierárquico</vt:lpstr>
      <vt:lpstr>Apresentação do PowerPoint</vt:lpstr>
      <vt:lpstr>Fluxo do Documento e Float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Dicas para Estudo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Programação WEB</dc:title>
  <dc:creator>Priscilla Viana Cunha</dc:creator>
  <cp:lastModifiedBy>Priscilla Viana Cunha</cp:lastModifiedBy>
  <cp:revision>13</cp:revision>
  <dcterms:created xsi:type="dcterms:W3CDTF">2020-02-11T12:19:54Z</dcterms:created>
  <dcterms:modified xsi:type="dcterms:W3CDTF">2020-02-11T13:03:43Z</dcterms:modified>
</cp:coreProperties>
</file>